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0439400" cy="7562850"/>
  <p:notesSz cx="10439400" cy="75628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1266" y="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83431" y="2344483"/>
            <a:ext cx="8878888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001F5F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66862" y="4235196"/>
            <a:ext cx="7312025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1F5F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1F5F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2287" y="1739455"/>
            <a:ext cx="4543901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444490" y="1353185"/>
            <a:ext cx="4140834" cy="51485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1F5F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-63"/>
            <a:ext cx="10441051" cy="756132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0441051" cy="756126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1764284"/>
            <a:ext cx="10441051" cy="562894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79995" y="567111"/>
            <a:ext cx="1772920" cy="5149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001F5F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12130" y="2627674"/>
            <a:ext cx="7660005" cy="3255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551555" y="7033450"/>
            <a:ext cx="334264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22287" y="7033450"/>
            <a:ext cx="240252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520940" y="7033450"/>
            <a:ext cx="240252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441305" cy="7561580"/>
            <a:chOff x="0" y="0"/>
            <a:chExt cx="10441305" cy="75615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53459" y="40640"/>
              <a:ext cx="3197860" cy="15113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8039" y="863600"/>
              <a:ext cx="8989060" cy="15113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8920" y="1686560"/>
              <a:ext cx="9977120" cy="15113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1980" y="2509520"/>
              <a:ext cx="3202939" cy="15113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83560" y="2509520"/>
              <a:ext cx="6789420" cy="15113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92580" y="3332480"/>
              <a:ext cx="7292340" cy="15113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09139" y="4155440"/>
              <a:ext cx="6286500" cy="15113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64839" y="5389880"/>
              <a:ext cx="1676400" cy="15113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47159" y="5389880"/>
              <a:ext cx="3362960" cy="1511300"/>
            </a:xfrm>
            <a:prstGeom prst="rect">
              <a:avLst/>
            </a:prstGeom>
          </p:spPr>
        </p:pic>
      </p:grp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662305" y="223837"/>
            <a:ext cx="8937625" cy="331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00"/>
              </a:spcBef>
            </a:pPr>
            <a:r>
              <a:rPr sz="54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ОТЧЕТ</a:t>
            </a:r>
            <a:endParaRPr sz="5400">
              <a:latin typeface="Times New Roman"/>
              <a:cs typeface="Times New Roman"/>
            </a:endParaRPr>
          </a:p>
          <a:p>
            <a:pPr marL="12065" marR="5080" indent="-635" algn="ctr">
              <a:lnSpc>
                <a:spcPct val="100000"/>
              </a:lnSpc>
              <a:spcBef>
                <a:spcPts val="5"/>
              </a:spcBef>
            </a:pPr>
            <a:r>
              <a:rPr sz="5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Об</a:t>
            </a:r>
            <a:r>
              <a:rPr sz="5400" b="1" i="1" spc="-1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5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исполнении</a:t>
            </a:r>
            <a:r>
              <a:rPr sz="5400" b="1" i="1" spc="-1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54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бюджета </a:t>
            </a:r>
            <a:r>
              <a:rPr sz="5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муниципального</a:t>
            </a:r>
            <a:r>
              <a:rPr sz="5400" b="1" i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5400" b="1" i="1" spc="-20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образования </a:t>
            </a:r>
            <a:r>
              <a:rPr sz="5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Зуйское</a:t>
            </a:r>
            <a:r>
              <a:rPr sz="5400" b="1" i="1" spc="-3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5400" b="1" i="1" spc="-30" dirty="0">
                <a:solidFill>
                  <a:srgbClr val="C00000"/>
                </a:solidFill>
                <a:latin typeface="Times New Roman"/>
                <a:cs typeface="Times New Roman"/>
              </a:rPr>
              <a:t>сельское</a:t>
            </a:r>
            <a:r>
              <a:rPr sz="5400" b="1" i="1" spc="-30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54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поселение</a:t>
            </a:r>
            <a:endParaRPr sz="5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18235" y="3516947"/>
            <a:ext cx="7141845" cy="3441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0430" marR="5080" algn="ctr">
              <a:lnSpc>
                <a:spcPct val="100000"/>
              </a:lnSpc>
              <a:spcBef>
                <a:spcPts val="100"/>
              </a:spcBef>
            </a:pPr>
            <a:r>
              <a:rPr sz="54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Белогорского</a:t>
            </a:r>
            <a:r>
              <a:rPr sz="5400" b="1" i="1" spc="-3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54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района </a:t>
            </a:r>
            <a:r>
              <a:rPr sz="5400" b="1" i="1" spc="-30" dirty="0">
                <a:solidFill>
                  <a:srgbClr val="C00000"/>
                </a:solidFill>
                <a:latin typeface="Times New Roman"/>
                <a:cs typeface="Times New Roman"/>
              </a:rPr>
              <a:t>Республики</a:t>
            </a:r>
            <a:r>
              <a:rPr sz="5400" b="1" i="1" spc="-2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5400" b="1" i="1" spc="-20" dirty="0">
                <a:solidFill>
                  <a:srgbClr val="C00000"/>
                </a:solidFill>
                <a:latin typeface="Times New Roman"/>
                <a:cs typeface="Times New Roman"/>
              </a:rPr>
              <a:t>Крым</a:t>
            </a:r>
            <a:endParaRPr sz="5400" dirty="0">
              <a:latin typeface="Times New Roman"/>
              <a:cs typeface="Times New Roman"/>
            </a:endParaRPr>
          </a:p>
          <a:p>
            <a:pPr marL="1056005" algn="ctr">
              <a:lnSpc>
                <a:spcPct val="100000"/>
              </a:lnSpc>
              <a:spcBef>
                <a:spcPts val="3245"/>
              </a:spcBef>
            </a:pPr>
            <a:r>
              <a:rPr sz="5400" b="1" i="1" dirty="0" err="1">
                <a:solidFill>
                  <a:srgbClr val="C00000"/>
                </a:solidFill>
                <a:latin typeface="Times New Roman"/>
                <a:cs typeface="Times New Roman"/>
              </a:rPr>
              <a:t>за</a:t>
            </a:r>
            <a:r>
              <a:rPr sz="5400" b="1" i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5400" b="1" i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202</a:t>
            </a:r>
            <a:r>
              <a:rPr lang="ru-RU" sz="5400" b="1" i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5</a:t>
            </a:r>
            <a:r>
              <a:rPr sz="5400" b="1" i="1" spc="-25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5400" b="1" i="1" spc="-25" dirty="0">
                <a:solidFill>
                  <a:srgbClr val="C00000"/>
                </a:solidFill>
                <a:latin typeface="Times New Roman"/>
                <a:cs typeface="Times New Roman"/>
              </a:rPr>
              <a:t>год</a:t>
            </a:r>
            <a:endParaRPr sz="5400" dirty="0">
              <a:latin typeface="Times New Roman"/>
              <a:cs typeface="Times New Roman"/>
            </a:endParaRPr>
          </a:p>
          <a:p>
            <a:pPr marR="1885314" algn="ctr">
              <a:lnSpc>
                <a:spcPct val="100000"/>
              </a:lnSpc>
              <a:spcBef>
                <a:spcPts val="365"/>
              </a:spcBef>
            </a:pPr>
            <a:r>
              <a:rPr sz="1600" b="1" i="1" dirty="0">
                <a:latin typeface="Times New Roman"/>
                <a:cs typeface="Times New Roman"/>
              </a:rPr>
              <a:t>Докладчик:</a:t>
            </a:r>
            <a:r>
              <a:rPr sz="1600" b="1" i="1" spc="330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заведующий</a:t>
            </a:r>
            <a:r>
              <a:rPr sz="1600" b="1" i="1" spc="-60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сектором</a:t>
            </a:r>
            <a:r>
              <a:rPr sz="1600" b="1" i="1" spc="-40" dirty="0">
                <a:latin typeface="Times New Roman"/>
                <a:cs typeface="Times New Roman"/>
              </a:rPr>
              <a:t> </a:t>
            </a:r>
            <a:r>
              <a:rPr sz="1600" b="1" i="1" dirty="0">
                <a:latin typeface="Times New Roman"/>
                <a:cs typeface="Times New Roman"/>
              </a:rPr>
              <a:t>по</a:t>
            </a:r>
            <a:r>
              <a:rPr sz="1600" b="1" i="1" spc="-20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вопросам</a:t>
            </a:r>
            <a:endParaRPr sz="1600" dirty="0">
              <a:latin typeface="Times New Roman"/>
              <a:cs typeface="Times New Roman"/>
            </a:endParaRPr>
          </a:p>
          <a:p>
            <a:pPr marR="1882139" algn="ctr">
              <a:lnSpc>
                <a:spcPct val="100000"/>
              </a:lnSpc>
            </a:pPr>
            <a:r>
              <a:rPr sz="1600" b="1" i="1" dirty="0" err="1" smtClean="0">
                <a:latin typeface="Times New Roman"/>
                <a:cs typeface="Times New Roman"/>
              </a:rPr>
              <a:t>финанс</a:t>
            </a:r>
            <a:r>
              <a:rPr lang="ru-RU" sz="1600" b="1" i="1" dirty="0" err="1" smtClean="0">
                <a:latin typeface="Times New Roman"/>
                <a:cs typeface="Times New Roman"/>
              </a:rPr>
              <a:t>ов</a:t>
            </a:r>
            <a:r>
              <a:rPr sz="1600" b="1" i="1" spc="-10" dirty="0" smtClean="0">
                <a:latin typeface="Times New Roman"/>
                <a:cs typeface="Times New Roman"/>
              </a:rPr>
              <a:t> </a:t>
            </a:r>
            <a:r>
              <a:rPr sz="1600" b="1" i="1" dirty="0">
                <a:latin typeface="Times New Roman"/>
                <a:cs typeface="Times New Roman"/>
              </a:rPr>
              <a:t>и</a:t>
            </a:r>
            <a:r>
              <a:rPr sz="1600" b="1" i="1" spc="-50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бухгалтерского</a:t>
            </a:r>
            <a:r>
              <a:rPr sz="1600" b="1" i="1" spc="-90" dirty="0">
                <a:latin typeface="Times New Roman"/>
                <a:cs typeface="Times New Roman"/>
              </a:rPr>
              <a:t> </a:t>
            </a:r>
            <a:r>
              <a:rPr sz="1600" b="1" i="1" dirty="0" err="1">
                <a:latin typeface="Times New Roman"/>
                <a:cs typeface="Times New Roman"/>
              </a:rPr>
              <a:t>учета</a:t>
            </a:r>
            <a:r>
              <a:rPr sz="1600" b="1" i="1" spc="-65" dirty="0">
                <a:latin typeface="Times New Roman"/>
                <a:cs typeface="Times New Roman"/>
              </a:rPr>
              <a:t> </a:t>
            </a:r>
            <a:r>
              <a:rPr lang="ru-RU" sz="1600" b="1" i="1" dirty="0" err="1" smtClean="0">
                <a:latin typeface="Times New Roman"/>
                <a:cs typeface="Times New Roman"/>
              </a:rPr>
              <a:t>Шупикова</a:t>
            </a:r>
            <a:r>
              <a:rPr lang="ru-RU" sz="1600" b="1" i="1" dirty="0" smtClean="0">
                <a:latin typeface="Times New Roman"/>
                <a:cs typeface="Times New Roman"/>
              </a:rPr>
              <a:t> А.О.</a:t>
            </a:r>
            <a:endParaRPr sz="1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92978" y="6884352"/>
            <a:ext cx="2032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25" dirty="0">
                <a:solidFill>
                  <a:srgbClr val="B5A787"/>
                </a:solidFill>
                <a:latin typeface="Times New Roman"/>
                <a:cs typeface="Times New Roman"/>
              </a:rPr>
              <a:t>10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310894" y="362521"/>
            <a:ext cx="790384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C3250C"/>
                </a:solidFill>
                <a:latin typeface="Times New Roman"/>
                <a:cs typeface="Times New Roman"/>
              </a:rPr>
              <a:t>Структура</a:t>
            </a:r>
            <a:r>
              <a:rPr sz="2800" b="1" spc="-160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C3250C"/>
                </a:solidFill>
                <a:latin typeface="Times New Roman"/>
                <a:cs typeface="Times New Roman"/>
              </a:rPr>
              <a:t>расходов</a:t>
            </a:r>
            <a:r>
              <a:rPr sz="2800" b="1" spc="-14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C3250C"/>
                </a:solidFill>
                <a:latin typeface="Times New Roman"/>
                <a:cs typeface="Times New Roman"/>
              </a:rPr>
              <a:t>бюджета</a:t>
            </a:r>
            <a:r>
              <a:rPr sz="2800" b="1" spc="-120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3250C"/>
                </a:solidFill>
                <a:latin typeface="Times New Roman"/>
                <a:cs typeface="Times New Roman"/>
              </a:rPr>
              <a:t>Зуйского</a:t>
            </a:r>
            <a:r>
              <a:rPr sz="2800" b="1" spc="-160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C3250C"/>
                </a:solidFill>
                <a:latin typeface="Times New Roman"/>
                <a:cs typeface="Times New Roman"/>
              </a:rPr>
              <a:t>сельского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70735" y="789559"/>
            <a:ext cx="353631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C3250C"/>
                </a:solidFill>
                <a:latin typeface="Times New Roman"/>
                <a:cs typeface="Times New Roman"/>
              </a:rPr>
              <a:t>поселения</a:t>
            </a:r>
            <a:r>
              <a:rPr sz="2800" b="1" spc="-3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3250C"/>
                </a:solidFill>
                <a:latin typeface="Times New Roman"/>
                <a:cs typeface="Times New Roman"/>
              </a:rPr>
              <a:t>в</a:t>
            </a:r>
            <a:r>
              <a:rPr sz="2800" b="1" spc="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3250C"/>
                </a:solidFill>
                <a:latin typeface="Times New Roman"/>
                <a:cs typeface="Times New Roman"/>
              </a:rPr>
              <a:t>2022</a:t>
            </a:r>
            <a:r>
              <a:rPr sz="2800" b="1" spc="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C3250C"/>
                </a:solidFill>
                <a:latin typeface="Times New Roman"/>
                <a:cs typeface="Times New Roman"/>
              </a:rPr>
              <a:t>году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24444" y="916559"/>
            <a:ext cx="8305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C3250C"/>
                </a:solidFill>
                <a:latin typeface="Times New Roman"/>
                <a:cs typeface="Times New Roman"/>
              </a:rPr>
              <a:t>тыс.руб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1686560"/>
            <a:ext cx="6050280" cy="4907280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6810882" y="2521394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5" h="120014">
                <a:moveTo>
                  <a:pt x="119443" y="0"/>
                </a:moveTo>
                <a:lnTo>
                  <a:pt x="0" y="0"/>
                </a:lnTo>
                <a:lnTo>
                  <a:pt x="0" y="119443"/>
                </a:lnTo>
                <a:lnTo>
                  <a:pt x="119443" y="119443"/>
                </a:lnTo>
                <a:lnTo>
                  <a:pt x="119443" y="0"/>
                </a:lnTo>
                <a:close/>
              </a:path>
            </a:pathLst>
          </a:custGeom>
          <a:solidFill>
            <a:srgbClr val="4E67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10882" y="3385883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5" h="120014">
                <a:moveTo>
                  <a:pt x="119443" y="0"/>
                </a:moveTo>
                <a:lnTo>
                  <a:pt x="0" y="0"/>
                </a:lnTo>
                <a:lnTo>
                  <a:pt x="0" y="119443"/>
                </a:lnTo>
                <a:lnTo>
                  <a:pt x="119443" y="119443"/>
                </a:lnTo>
                <a:lnTo>
                  <a:pt x="119443" y="0"/>
                </a:lnTo>
                <a:close/>
              </a:path>
            </a:pathLst>
          </a:custGeom>
          <a:solidFill>
            <a:srgbClr val="5ECC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810882" y="4250372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5" h="120014">
                <a:moveTo>
                  <a:pt x="119443" y="0"/>
                </a:moveTo>
                <a:lnTo>
                  <a:pt x="0" y="0"/>
                </a:lnTo>
                <a:lnTo>
                  <a:pt x="0" y="119443"/>
                </a:lnTo>
                <a:lnTo>
                  <a:pt x="119443" y="119443"/>
                </a:lnTo>
                <a:lnTo>
                  <a:pt x="119443" y="0"/>
                </a:lnTo>
                <a:close/>
              </a:path>
            </a:pathLst>
          </a:custGeom>
          <a:solidFill>
            <a:srgbClr val="A7EA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810882" y="511498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5" h="120014">
                <a:moveTo>
                  <a:pt x="119443" y="0"/>
                </a:moveTo>
                <a:lnTo>
                  <a:pt x="0" y="0"/>
                </a:lnTo>
                <a:lnTo>
                  <a:pt x="0" y="119443"/>
                </a:lnTo>
                <a:lnTo>
                  <a:pt x="119443" y="119443"/>
                </a:lnTo>
                <a:lnTo>
                  <a:pt x="119443" y="0"/>
                </a:lnTo>
                <a:close/>
              </a:path>
            </a:pathLst>
          </a:custGeom>
          <a:solidFill>
            <a:srgbClr val="5DC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974205" y="2414524"/>
            <a:ext cx="2812415" cy="315849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281305">
              <a:lnSpc>
                <a:spcPts val="2080"/>
              </a:lnSpc>
              <a:spcBef>
                <a:spcPts val="235"/>
              </a:spcBef>
              <a:tabLst>
                <a:tab pos="1534160" algn="l"/>
              </a:tabLst>
            </a:pPr>
            <a:r>
              <a:rPr sz="1800" spc="-10" dirty="0">
                <a:latin typeface="Trebuchet MS"/>
                <a:cs typeface="Trebuchet MS"/>
              </a:rPr>
              <a:t>Общегосударственные </a:t>
            </a:r>
            <a:r>
              <a:rPr sz="1800" dirty="0">
                <a:latin typeface="Trebuchet MS"/>
                <a:cs typeface="Trebuchet MS"/>
              </a:rPr>
              <a:t>расходы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-50" dirty="0">
                <a:latin typeface="Trebuchet MS"/>
                <a:cs typeface="Trebuchet MS"/>
              </a:rPr>
              <a:t>-</a:t>
            </a:r>
            <a:r>
              <a:rPr sz="1800" dirty="0">
                <a:latin typeface="Trebuchet MS"/>
                <a:cs typeface="Trebuchet MS"/>
              </a:rPr>
              <a:t>	10</a:t>
            </a:r>
            <a:r>
              <a:rPr sz="1800" spc="-35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126,34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ts val="2045"/>
              </a:lnSpc>
            </a:pPr>
            <a:r>
              <a:rPr sz="1800" dirty="0">
                <a:latin typeface="Trebuchet MS"/>
                <a:cs typeface="Trebuchet MS"/>
              </a:rPr>
              <a:t>тыс.руб.</a:t>
            </a:r>
            <a:r>
              <a:rPr sz="1800" spc="-9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(16,3%)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ts val="2120"/>
              </a:lnSpc>
              <a:spcBef>
                <a:spcPts val="465"/>
              </a:spcBef>
            </a:pPr>
            <a:r>
              <a:rPr sz="1800" dirty="0">
                <a:latin typeface="Trebuchet MS"/>
                <a:cs typeface="Trebuchet MS"/>
              </a:rPr>
              <a:t>Национальная</a:t>
            </a:r>
            <a:r>
              <a:rPr sz="1800" spc="-7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экономика-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ts val="2120"/>
              </a:lnSpc>
            </a:pPr>
            <a:r>
              <a:rPr sz="1800" dirty="0">
                <a:latin typeface="Trebuchet MS"/>
                <a:cs typeface="Trebuchet MS"/>
              </a:rPr>
              <a:t>12</a:t>
            </a:r>
            <a:r>
              <a:rPr sz="1800" spc="-3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515,07</a:t>
            </a:r>
            <a:r>
              <a:rPr sz="1800" spc="-3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тыс.руб.</a:t>
            </a:r>
            <a:r>
              <a:rPr sz="1800" spc="-6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(20,1%)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1800">
              <a:latin typeface="Trebuchet MS"/>
              <a:cs typeface="Trebuchet MS"/>
            </a:endParaRPr>
          </a:p>
          <a:p>
            <a:pPr marL="12700" marR="164465">
              <a:lnSpc>
                <a:spcPts val="2080"/>
              </a:lnSpc>
            </a:pPr>
            <a:r>
              <a:rPr sz="1800" spc="-20" dirty="0">
                <a:latin typeface="Trebuchet MS"/>
                <a:cs typeface="Trebuchet MS"/>
              </a:rPr>
              <a:t>Жилищно-</a:t>
            </a:r>
            <a:r>
              <a:rPr sz="1800" spc="-10" dirty="0">
                <a:latin typeface="Trebuchet MS"/>
                <a:cs typeface="Trebuchet MS"/>
              </a:rPr>
              <a:t>коммунальное </a:t>
            </a:r>
            <a:r>
              <a:rPr sz="1800" dirty="0">
                <a:latin typeface="Trebuchet MS"/>
                <a:cs typeface="Trebuchet MS"/>
              </a:rPr>
              <a:t>хозяйство</a:t>
            </a:r>
            <a:r>
              <a:rPr sz="1800" spc="-15" dirty="0">
                <a:latin typeface="Trebuchet MS"/>
                <a:cs typeface="Trebuchet MS"/>
              </a:rPr>
              <a:t>  </a:t>
            </a:r>
            <a:r>
              <a:rPr sz="1800" dirty="0">
                <a:latin typeface="Trebuchet MS"/>
                <a:cs typeface="Trebuchet MS"/>
              </a:rPr>
              <a:t>-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39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101,64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ts val="2045"/>
              </a:lnSpc>
            </a:pPr>
            <a:r>
              <a:rPr sz="1800" dirty="0">
                <a:latin typeface="Trebuchet MS"/>
                <a:cs typeface="Trebuchet MS"/>
              </a:rPr>
              <a:t>тыс.руб.</a:t>
            </a:r>
            <a:r>
              <a:rPr sz="1800" spc="-9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(62,8%)</a:t>
            </a:r>
            <a:endParaRPr sz="1800">
              <a:latin typeface="Trebuchet MS"/>
              <a:cs typeface="Trebuchet MS"/>
            </a:endParaRPr>
          </a:p>
          <a:p>
            <a:pPr marL="12700" marR="319405">
              <a:lnSpc>
                <a:spcPts val="2080"/>
              </a:lnSpc>
              <a:spcBef>
                <a:spcPts val="600"/>
              </a:spcBef>
            </a:pPr>
            <a:r>
              <a:rPr sz="1800" dirty="0">
                <a:latin typeface="Trebuchet MS"/>
                <a:cs typeface="Trebuchet MS"/>
              </a:rPr>
              <a:t>Национальная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оборон</a:t>
            </a:r>
            <a:r>
              <a:rPr sz="1800" spc="-35" dirty="0">
                <a:latin typeface="Trebuchet MS"/>
                <a:cs typeface="Trebuchet MS"/>
              </a:rPr>
              <a:t> </a:t>
            </a:r>
            <a:r>
              <a:rPr sz="1800" spc="-50" dirty="0">
                <a:latin typeface="Trebuchet MS"/>
                <a:cs typeface="Trebuchet MS"/>
              </a:rPr>
              <a:t>- </a:t>
            </a:r>
            <a:r>
              <a:rPr sz="1800" dirty="0">
                <a:latin typeface="Trebuchet MS"/>
                <a:cs typeface="Trebuchet MS"/>
              </a:rPr>
              <a:t>255,5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тыс.руб.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441305" cy="7561580"/>
            <a:chOff x="0" y="0"/>
            <a:chExt cx="10441305" cy="75615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94179" y="678180"/>
              <a:ext cx="444500" cy="2997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54200" y="678180"/>
              <a:ext cx="7561580" cy="2997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6000" y="972820"/>
              <a:ext cx="1770380" cy="2311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01900" y="972820"/>
              <a:ext cx="1153160" cy="231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44240" y="972820"/>
              <a:ext cx="6360160" cy="2311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41800" y="1247140"/>
              <a:ext cx="2265679" cy="23113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176019" y="264160"/>
            <a:ext cx="217804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3200">
              <a:latin typeface="Georgia"/>
              <a:cs typeface="Georgi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166964" y="510667"/>
            <a:ext cx="8423910" cy="2281555"/>
            <a:chOff x="1166964" y="510667"/>
            <a:chExt cx="8423910" cy="2281555"/>
          </a:xfrm>
        </p:grpSpPr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48725" y="516636"/>
              <a:ext cx="146825" cy="16916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66964" y="805307"/>
              <a:ext cx="1401737" cy="21920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08377" y="510667"/>
              <a:ext cx="7188708" cy="21920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45283" y="800989"/>
              <a:ext cx="867029" cy="2235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596386" y="800989"/>
              <a:ext cx="5994272" cy="22352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89755" y="1081024"/>
              <a:ext cx="1976628" cy="21780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618991" y="1426972"/>
              <a:ext cx="5888990" cy="1357630"/>
            </a:xfrm>
            <a:custGeom>
              <a:avLst/>
              <a:gdLst/>
              <a:ahLst/>
              <a:cxnLst/>
              <a:rect l="l" t="t" r="r" b="b"/>
              <a:pathLst>
                <a:path w="5888990" h="1357630">
                  <a:moveTo>
                    <a:pt x="5752719" y="0"/>
                  </a:moveTo>
                  <a:lnTo>
                    <a:pt x="135636" y="0"/>
                  </a:lnTo>
                  <a:lnTo>
                    <a:pt x="92756" y="6926"/>
                  </a:lnTo>
                  <a:lnTo>
                    <a:pt x="55522" y="26208"/>
                  </a:lnTo>
                  <a:lnTo>
                    <a:pt x="26164" y="55604"/>
                  </a:lnTo>
                  <a:lnTo>
                    <a:pt x="6912" y="92870"/>
                  </a:lnTo>
                  <a:lnTo>
                    <a:pt x="0" y="135762"/>
                  </a:lnTo>
                  <a:lnTo>
                    <a:pt x="0" y="1221486"/>
                  </a:lnTo>
                  <a:lnTo>
                    <a:pt x="6912" y="1264378"/>
                  </a:lnTo>
                  <a:lnTo>
                    <a:pt x="26164" y="1301644"/>
                  </a:lnTo>
                  <a:lnTo>
                    <a:pt x="55522" y="1331040"/>
                  </a:lnTo>
                  <a:lnTo>
                    <a:pt x="92756" y="1350322"/>
                  </a:lnTo>
                  <a:lnTo>
                    <a:pt x="135636" y="1357249"/>
                  </a:lnTo>
                  <a:lnTo>
                    <a:pt x="5752719" y="1357249"/>
                  </a:lnTo>
                  <a:lnTo>
                    <a:pt x="5795611" y="1350322"/>
                  </a:lnTo>
                  <a:lnTo>
                    <a:pt x="5832877" y="1331040"/>
                  </a:lnTo>
                  <a:lnTo>
                    <a:pt x="5862273" y="1301644"/>
                  </a:lnTo>
                  <a:lnTo>
                    <a:pt x="5881555" y="1264378"/>
                  </a:lnTo>
                  <a:lnTo>
                    <a:pt x="5888482" y="1221486"/>
                  </a:lnTo>
                  <a:lnTo>
                    <a:pt x="5888482" y="135762"/>
                  </a:lnTo>
                  <a:lnTo>
                    <a:pt x="5881555" y="92870"/>
                  </a:lnTo>
                  <a:lnTo>
                    <a:pt x="5862273" y="55604"/>
                  </a:lnTo>
                  <a:lnTo>
                    <a:pt x="5832877" y="26208"/>
                  </a:lnTo>
                  <a:lnTo>
                    <a:pt x="5795611" y="6926"/>
                  </a:lnTo>
                  <a:lnTo>
                    <a:pt x="5752719" y="0"/>
                  </a:lnTo>
                  <a:close/>
                </a:path>
              </a:pathLst>
            </a:custGeom>
            <a:solidFill>
              <a:srgbClr val="4E6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618991" y="1426972"/>
              <a:ext cx="5888990" cy="1357630"/>
            </a:xfrm>
            <a:custGeom>
              <a:avLst/>
              <a:gdLst/>
              <a:ahLst/>
              <a:cxnLst/>
              <a:rect l="l" t="t" r="r" b="b"/>
              <a:pathLst>
                <a:path w="5888990" h="1357630">
                  <a:moveTo>
                    <a:pt x="0" y="135762"/>
                  </a:moveTo>
                  <a:lnTo>
                    <a:pt x="6912" y="92870"/>
                  </a:lnTo>
                  <a:lnTo>
                    <a:pt x="26164" y="55604"/>
                  </a:lnTo>
                  <a:lnTo>
                    <a:pt x="55522" y="26208"/>
                  </a:lnTo>
                  <a:lnTo>
                    <a:pt x="92756" y="6926"/>
                  </a:lnTo>
                  <a:lnTo>
                    <a:pt x="135636" y="0"/>
                  </a:lnTo>
                  <a:lnTo>
                    <a:pt x="5752719" y="0"/>
                  </a:lnTo>
                  <a:lnTo>
                    <a:pt x="5795611" y="6926"/>
                  </a:lnTo>
                  <a:lnTo>
                    <a:pt x="5832877" y="26208"/>
                  </a:lnTo>
                  <a:lnTo>
                    <a:pt x="5862273" y="55604"/>
                  </a:lnTo>
                  <a:lnTo>
                    <a:pt x="5881555" y="92870"/>
                  </a:lnTo>
                  <a:lnTo>
                    <a:pt x="5888482" y="135762"/>
                  </a:lnTo>
                  <a:lnTo>
                    <a:pt x="5888482" y="1221486"/>
                  </a:lnTo>
                  <a:lnTo>
                    <a:pt x="5881555" y="1264378"/>
                  </a:lnTo>
                  <a:lnTo>
                    <a:pt x="5862273" y="1301644"/>
                  </a:lnTo>
                  <a:lnTo>
                    <a:pt x="5832877" y="1331040"/>
                  </a:lnTo>
                  <a:lnTo>
                    <a:pt x="5795611" y="1350322"/>
                  </a:lnTo>
                  <a:lnTo>
                    <a:pt x="5752719" y="1357249"/>
                  </a:lnTo>
                  <a:lnTo>
                    <a:pt x="135636" y="1357249"/>
                  </a:lnTo>
                  <a:lnTo>
                    <a:pt x="92756" y="1350322"/>
                  </a:lnTo>
                  <a:lnTo>
                    <a:pt x="55522" y="1331040"/>
                  </a:lnTo>
                  <a:lnTo>
                    <a:pt x="26164" y="1301644"/>
                  </a:lnTo>
                  <a:lnTo>
                    <a:pt x="6912" y="1264378"/>
                  </a:lnTo>
                  <a:lnTo>
                    <a:pt x="0" y="1221486"/>
                  </a:lnTo>
                  <a:lnTo>
                    <a:pt x="0" y="135762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 descr="$PPTXTitle"/>
          <p:cNvSpPr txBox="1">
            <a:spLocks noGrp="1"/>
          </p:cNvSpPr>
          <p:nvPr>
            <p:ph type="title"/>
          </p:nvPr>
        </p:nvSpPr>
        <p:spPr>
          <a:xfrm>
            <a:off x="3816984" y="1654810"/>
            <a:ext cx="5495925" cy="48768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 indent="464820">
              <a:lnSpc>
                <a:spcPct val="88600"/>
              </a:lnSpc>
              <a:spcBef>
                <a:spcPts val="345"/>
              </a:spcBef>
            </a:pP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Программа</a:t>
            </a:r>
            <a:r>
              <a:rPr sz="1800" spc="4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«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Повышение</a:t>
            </a:r>
            <a:r>
              <a:rPr sz="14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эффективности</a:t>
            </a:r>
            <a:r>
              <a:rPr sz="14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местного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самоуправления</a:t>
            </a:r>
            <a:r>
              <a:rPr sz="14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в</a:t>
            </a:r>
            <a:r>
              <a:rPr sz="14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муниципальном</a:t>
            </a:r>
            <a:r>
              <a:rPr sz="14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образовании</a:t>
            </a:r>
            <a:r>
              <a:rPr sz="14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Зуйское</a:t>
            </a:r>
            <a:r>
              <a:rPr sz="14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сельское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348226" y="2089150"/>
            <a:ext cx="4432935" cy="424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57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поселение</a:t>
            </a:r>
            <a:r>
              <a:rPr sz="14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Белогорского</a:t>
            </a:r>
            <a:r>
              <a:rPr sz="14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района</a:t>
            </a:r>
            <a:r>
              <a:rPr sz="14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Республики</a:t>
            </a:r>
            <a:r>
              <a:rPr sz="14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Крым»</a:t>
            </a:r>
            <a:r>
              <a:rPr sz="1400" spc="-50" dirty="0">
                <a:solidFill>
                  <a:srgbClr val="FFFFFF"/>
                </a:solidFill>
                <a:latin typeface="Trebuchet MS"/>
                <a:cs typeface="Trebuchet MS"/>
              </a:rPr>
              <a:t> -</a:t>
            </a:r>
            <a:endParaRPr sz="1400">
              <a:latin typeface="Trebuchet MS"/>
              <a:cs typeface="Trebuchet MS"/>
            </a:endParaRPr>
          </a:p>
          <a:p>
            <a:pPr algn="ctr">
              <a:lnSpc>
                <a:spcPts val="1570"/>
              </a:lnSpc>
            </a:pPr>
            <a:r>
              <a:rPr sz="1400" i="1" dirty="0">
                <a:solidFill>
                  <a:srgbClr val="FFFFFF"/>
                </a:solidFill>
                <a:latin typeface="Trebuchet MS"/>
                <a:cs typeface="Trebuchet MS"/>
              </a:rPr>
              <a:t>5</a:t>
            </a:r>
            <a:r>
              <a:rPr sz="1400" i="1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dirty="0">
                <a:solidFill>
                  <a:srgbClr val="FFFFFF"/>
                </a:solidFill>
                <a:latin typeface="Trebuchet MS"/>
                <a:cs typeface="Trebuchet MS"/>
              </a:rPr>
              <a:t>723,80</a:t>
            </a:r>
            <a:r>
              <a:rPr sz="1400" i="1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dirty="0">
                <a:solidFill>
                  <a:srgbClr val="FFFFFF"/>
                </a:solidFill>
                <a:latin typeface="Trebuchet MS"/>
                <a:cs typeface="Trebuchet MS"/>
              </a:rPr>
              <a:t>тыс.</a:t>
            </a:r>
            <a:r>
              <a:rPr sz="1400" i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-20" dirty="0">
                <a:solidFill>
                  <a:srgbClr val="FFFFFF"/>
                </a:solidFill>
                <a:latin typeface="Trebuchet MS"/>
                <a:cs typeface="Trebuchet MS"/>
              </a:rPr>
              <a:t>руб.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21" name="object 2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06323" y="1481645"/>
            <a:ext cx="2788958" cy="4086733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1009650" y="1736344"/>
            <a:ext cx="1772920" cy="1354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570"/>
              </a:lnSpc>
              <a:spcBef>
                <a:spcPts val="100"/>
              </a:spcBef>
            </a:pP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Программа</a:t>
            </a:r>
            <a:endParaRPr sz="1400">
              <a:latin typeface="Trebuchet MS"/>
              <a:cs typeface="Trebuchet MS"/>
            </a:endParaRPr>
          </a:p>
          <a:p>
            <a:pPr marL="12700" marR="5080" indent="-1905" algn="ctr">
              <a:lnSpc>
                <a:spcPct val="87200"/>
              </a:lnSpc>
              <a:spcBef>
                <a:spcPts val="105"/>
              </a:spcBef>
            </a:pP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«Благоустройство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территории</a:t>
            </a:r>
            <a:r>
              <a:rPr sz="14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Зуйского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сельского</a:t>
            </a:r>
            <a:r>
              <a:rPr sz="14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поселения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Белогорского</a:t>
            </a:r>
            <a:r>
              <a:rPr sz="14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района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Республики</a:t>
            </a:r>
            <a:r>
              <a:rPr sz="14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Крым»</a:t>
            </a:r>
            <a:r>
              <a:rPr sz="14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Trebuchet MS"/>
                <a:cs typeface="Trebuchet MS"/>
              </a:rPr>
              <a:t>- </a:t>
            </a:r>
            <a:r>
              <a:rPr sz="1400" i="1" dirty="0">
                <a:solidFill>
                  <a:srgbClr val="FFFFFF"/>
                </a:solidFill>
                <a:latin typeface="Trebuchet MS"/>
                <a:cs typeface="Trebuchet MS"/>
              </a:rPr>
              <a:t>38</a:t>
            </a:r>
            <a:r>
              <a:rPr sz="1400" i="1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dirty="0">
                <a:solidFill>
                  <a:srgbClr val="FFFFFF"/>
                </a:solidFill>
                <a:latin typeface="Trebuchet MS"/>
                <a:cs typeface="Trebuchet MS"/>
              </a:rPr>
              <a:t>694,35</a:t>
            </a:r>
            <a:r>
              <a:rPr sz="1400" i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dirty="0">
                <a:solidFill>
                  <a:srgbClr val="FFFFFF"/>
                </a:solidFill>
                <a:latin typeface="Trebuchet MS"/>
                <a:cs typeface="Trebuchet MS"/>
              </a:rPr>
              <a:t>тыс.</a:t>
            </a:r>
            <a:r>
              <a:rPr sz="1400" i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-20" dirty="0">
                <a:solidFill>
                  <a:srgbClr val="FFFFFF"/>
                </a:solidFill>
                <a:latin typeface="Trebuchet MS"/>
                <a:cs typeface="Trebuchet MS"/>
              </a:rPr>
              <a:t>руб</a:t>
            </a:r>
            <a:r>
              <a:rPr sz="1400" spc="-2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76046" y="5694362"/>
            <a:ext cx="2329815" cy="1317625"/>
            <a:chOff x="676046" y="5694362"/>
            <a:chExt cx="2329815" cy="1317625"/>
          </a:xfrm>
        </p:grpSpPr>
        <p:sp>
          <p:nvSpPr>
            <p:cNvPr id="24" name="object 24"/>
            <p:cNvSpPr/>
            <p:nvPr/>
          </p:nvSpPr>
          <p:spPr>
            <a:xfrm>
              <a:off x="683983" y="5702300"/>
              <a:ext cx="2313940" cy="1301750"/>
            </a:xfrm>
            <a:custGeom>
              <a:avLst/>
              <a:gdLst/>
              <a:ahLst/>
              <a:cxnLst/>
              <a:rect l="l" t="t" r="r" b="b"/>
              <a:pathLst>
                <a:path w="2313940" h="1301750">
                  <a:moveTo>
                    <a:pt x="2183549" y="0"/>
                  </a:moveTo>
                  <a:lnTo>
                    <a:pt x="130175" y="0"/>
                  </a:lnTo>
                  <a:lnTo>
                    <a:pt x="79504" y="10231"/>
                  </a:lnTo>
                  <a:lnTo>
                    <a:pt x="38126" y="38131"/>
                  </a:lnTo>
                  <a:lnTo>
                    <a:pt x="10229" y="79509"/>
                  </a:lnTo>
                  <a:lnTo>
                    <a:pt x="0" y="130174"/>
                  </a:lnTo>
                  <a:lnTo>
                    <a:pt x="0" y="1171524"/>
                  </a:lnTo>
                  <a:lnTo>
                    <a:pt x="10229" y="1222192"/>
                  </a:lnTo>
                  <a:lnTo>
                    <a:pt x="38126" y="1263565"/>
                  </a:lnTo>
                  <a:lnTo>
                    <a:pt x="79504" y="1291458"/>
                  </a:lnTo>
                  <a:lnTo>
                    <a:pt x="130175" y="1301686"/>
                  </a:lnTo>
                  <a:lnTo>
                    <a:pt x="2183549" y="1301686"/>
                  </a:lnTo>
                  <a:lnTo>
                    <a:pt x="2234194" y="1291458"/>
                  </a:lnTo>
                  <a:lnTo>
                    <a:pt x="2275528" y="1263565"/>
                  </a:lnTo>
                  <a:lnTo>
                    <a:pt x="2303385" y="1222192"/>
                  </a:lnTo>
                  <a:lnTo>
                    <a:pt x="2313597" y="1171524"/>
                  </a:lnTo>
                  <a:lnTo>
                    <a:pt x="2313597" y="130174"/>
                  </a:lnTo>
                  <a:lnTo>
                    <a:pt x="2303385" y="79509"/>
                  </a:lnTo>
                  <a:lnTo>
                    <a:pt x="2275528" y="38131"/>
                  </a:lnTo>
                  <a:lnTo>
                    <a:pt x="2234194" y="10231"/>
                  </a:lnTo>
                  <a:lnTo>
                    <a:pt x="2183549" y="0"/>
                  </a:lnTo>
                  <a:close/>
                </a:path>
              </a:pathLst>
            </a:custGeom>
            <a:solidFill>
              <a:srgbClr val="4E6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83983" y="5702300"/>
              <a:ext cx="2313940" cy="1301750"/>
            </a:xfrm>
            <a:custGeom>
              <a:avLst/>
              <a:gdLst/>
              <a:ahLst/>
              <a:cxnLst/>
              <a:rect l="l" t="t" r="r" b="b"/>
              <a:pathLst>
                <a:path w="2313940" h="1301750">
                  <a:moveTo>
                    <a:pt x="0" y="130174"/>
                  </a:moveTo>
                  <a:lnTo>
                    <a:pt x="10229" y="79509"/>
                  </a:lnTo>
                  <a:lnTo>
                    <a:pt x="38126" y="38131"/>
                  </a:lnTo>
                  <a:lnTo>
                    <a:pt x="79504" y="10231"/>
                  </a:lnTo>
                  <a:lnTo>
                    <a:pt x="130175" y="0"/>
                  </a:lnTo>
                  <a:lnTo>
                    <a:pt x="2183549" y="0"/>
                  </a:lnTo>
                  <a:lnTo>
                    <a:pt x="2234194" y="10231"/>
                  </a:lnTo>
                  <a:lnTo>
                    <a:pt x="2275528" y="38131"/>
                  </a:lnTo>
                  <a:lnTo>
                    <a:pt x="2303385" y="79509"/>
                  </a:lnTo>
                  <a:lnTo>
                    <a:pt x="2313597" y="130174"/>
                  </a:lnTo>
                  <a:lnTo>
                    <a:pt x="2313597" y="1171524"/>
                  </a:lnTo>
                  <a:lnTo>
                    <a:pt x="2303385" y="1222192"/>
                  </a:lnTo>
                  <a:lnTo>
                    <a:pt x="2275528" y="1263565"/>
                  </a:lnTo>
                  <a:lnTo>
                    <a:pt x="2234194" y="1291458"/>
                  </a:lnTo>
                  <a:lnTo>
                    <a:pt x="2183549" y="1301686"/>
                  </a:lnTo>
                  <a:lnTo>
                    <a:pt x="130175" y="1301686"/>
                  </a:lnTo>
                  <a:lnTo>
                    <a:pt x="79504" y="1291458"/>
                  </a:lnTo>
                  <a:lnTo>
                    <a:pt x="38126" y="1263565"/>
                  </a:lnTo>
                  <a:lnTo>
                    <a:pt x="10229" y="1222192"/>
                  </a:lnTo>
                  <a:lnTo>
                    <a:pt x="0" y="1171524"/>
                  </a:lnTo>
                  <a:lnTo>
                    <a:pt x="0" y="130174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879792" y="5940425"/>
            <a:ext cx="1925320" cy="79565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algn="ctr">
              <a:lnSpc>
                <a:spcPct val="87000"/>
              </a:lnSpc>
              <a:spcBef>
                <a:spcPts val="315"/>
              </a:spcBef>
            </a:pP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Программа</a:t>
            </a:r>
            <a:r>
              <a:rPr sz="14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«Дорожное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хозяйство»</a:t>
            </a:r>
            <a:r>
              <a:rPr sz="14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(дорожные фонды)-</a:t>
            </a:r>
            <a:endParaRPr sz="1400">
              <a:latin typeface="Trebuchet MS"/>
              <a:cs typeface="Trebuchet MS"/>
            </a:endParaRPr>
          </a:p>
          <a:p>
            <a:pPr algn="ctr">
              <a:lnSpc>
                <a:spcPts val="1460"/>
              </a:lnSpc>
            </a:pPr>
            <a:r>
              <a:rPr sz="1200" i="1" dirty="0">
                <a:solidFill>
                  <a:srgbClr val="FFFFFF"/>
                </a:solidFill>
                <a:latin typeface="Trebuchet MS"/>
                <a:cs typeface="Trebuchet MS"/>
              </a:rPr>
              <a:t>12</a:t>
            </a:r>
            <a:r>
              <a:rPr sz="1200" i="1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Trebuchet MS"/>
                <a:cs typeface="Trebuchet MS"/>
              </a:rPr>
              <a:t>033,06</a:t>
            </a:r>
            <a:r>
              <a:rPr sz="1200" i="1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dirty="0">
                <a:solidFill>
                  <a:srgbClr val="FFFFFF"/>
                </a:solidFill>
                <a:latin typeface="Trebuchet MS"/>
                <a:cs typeface="Trebuchet MS"/>
              </a:rPr>
              <a:t>тыс.</a:t>
            </a:r>
            <a:r>
              <a:rPr sz="1400" i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-20" dirty="0">
                <a:solidFill>
                  <a:srgbClr val="FFFFFF"/>
                </a:solidFill>
                <a:latin typeface="Trebuchet MS"/>
                <a:cs typeface="Trebuchet MS"/>
              </a:rPr>
              <a:t>руб</a:t>
            </a:r>
            <a:r>
              <a:rPr sz="1400" spc="-2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484308" y="4835207"/>
            <a:ext cx="2369185" cy="2315845"/>
            <a:chOff x="3484308" y="4835207"/>
            <a:chExt cx="2369185" cy="2315845"/>
          </a:xfrm>
        </p:grpSpPr>
        <p:sp>
          <p:nvSpPr>
            <p:cNvPr id="28" name="object 28"/>
            <p:cNvSpPr/>
            <p:nvPr/>
          </p:nvSpPr>
          <p:spPr>
            <a:xfrm>
              <a:off x="3492246" y="4843145"/>
              <a:ext cx="2353310" cy="2299970"/>
            </a:xfrm>
            <a:custGeom>
              <a:avLst/>
              <a:gdLst/>
              <a:ahLst/>
              <a:cxnLst/>
              <a:rect l="l" t="t" r="r" b="b"/>
              <a:pathLst>
                <a:path w="2353310" h="2299970">
                  <a:moveTo>
                    <a:pt x="2123186" y="0"/>
                  </a:moveTo>
                  <a:lnTo>
                    <a:pt x="229996" y="0"/>
                  </a:lnTo>
                  <a:lnTo>
                    <a:pt x="183651" y="4673"/>
                  </a:lnTo>
                  <a:lnTo>
                    <a:pt x="140481" y="18077"/>
                  </a:lnTo>
                  <a:lnTo>
                    <a:pt x="101413" y="39286"/>
                  </a:lnTo>
                  <a:lnTo>
                    <a:pt x="67373" y="67373"/>
                  </a:lnTo>
                  <a:lnTo>
                    <a:pt x="39286" y="101413"/>
                  </a:lnTo>
                  <a:lnTo>
                    <a:pt x="18077" y="140481"/>
                  </a:lnTo>
                  <a:lnTo>
                    <a:pt x="4673" y="183651"/>
                  </a:lnTo>
                  <a:lnTo>
                    <a:pt x="0" y="229997"/>
                  </a:lnTo>
                  <a:lnTo>
                    <a:pt x="0" y="2069871"/>
                  </a:lnTo>
                  <a:lnTo>
                    <a:pt x="4673" y="2116223"/>
                  </a:lnTo>
                  <a:lnTo>
                    <a:pt x="18077" y="2159395"/>
                  </a:lnTo>
                  <a:lnTo>
                    <a:pt x="39286" y="2198461"/>
                  </a:lnTo>
                  <a:lnTo>
                    <a:pt x="67373" y="2232498"/>
                  </a:lnTo>
                  <a:lnTo>
                    <a:pt x="101413" y="2260580"/>
                  </a:lnTo>
                  <a:lnTo>
                    <a:pt x="140481" y="2281783"/>
                  </a:lnTo>
                  <a:lnTo>
                    <a:pt x="183651" y="2295183"/>
                  </a:lnTo>
                  <a:lnTo>
                    <a:pt x="229996" y="2299855"/>
                  </a:lnTo>
                  <a:lnTo>
                    <a:pt x="2123186" y="2299855"/>
                  </a:lnTo>
                  <a:lnTo>
                    <a:pt x="2169531" y="2295183"/>
                  </a:lnTo>
                  <a:lnTo>
                    <a:pt x="2212701" y="2281783"/>
                  </a:lnTo>
                  <a:lnTo>
                    <a:pt x="2251769" y="2260580"/>
                  </a:lnTo>
                  <a:lnTo>
                    <a:pt x="2285809" y="2232499"/>
                  </a:lnTo>
                  <a:lnTo>
                    <a:pt x="2313896" y="2198464"/>
                  </a:lnTo>
                  <a:lnTo>
                    <a:pt x="2335105" y="2159400"/>
                  </a:lnTo>
                  <a:lnTo>
                    <a:pt x="2348509" y="2116232"/>
                  </a:lnTo>
                  <a:lnTo>
                    <a:pt x="2353182" y="2069884"/>
                  </a:lnTo>
                  <a:lnTo>
                    <a:pt x="2353182" y="229997"/>
                  </a:lnTo>
                  <a:lnTo>
                    <a:pt x="2348509" y="183651"/>
                  </a:lnTo>
                  <a:lnTo>
                    <a:pt x="2335105" y="140481"/>
                  </a:lnTo>
                  <a:lnTo>
                    <a:pt x="2313896" y="101413"/>
                  </a:lnTo>
                  <a:lnTo>
                    <a:pt x="2285809" y="67373"/>
                  </a:lnTo>
                  <a:lnTo>
                    <a:pt x="2251769" y="39286"/>
                  </a:lnTo>
                  <a:lnTo>
                    <a:pt x="2212701" y="18077"/>
                  </a:lnTo>
                  <a:lnTo>
                    <a:pt x="2169531" y="4673"/>
                  </a:lnTo>
                  <a:lnTo>
                    <a:pt x="2123186" y="0"/>
                  </a:lnTo>
                  <a:close/>
                </a:path>
              </a:pathLst>
            </a:custGeom>
            <a:solidFill>
              <a:srgbClr val="4E6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492246" y="4843145"/>
              <a:ext cx="2353310" cy="2299970"/>
            </a:xfrm>
            <a:custGeom>
              <a:avLst/>
              <a:gdLst/>
              <a:ahLst/>
              <a:cxnLst/>
              <a:rect l="l" t="t" r="r" b="b"/>
              <a:pathLst>
                <a:path w="2353310" h="2299970">
                  <a:moveTo>
                    <a:pt x="0" y="229997"/>
                  </a:moveTo>
                  <a:lnTo>
                    <a:pt x="4673" y="183651"/>
                  </a:lnTo>
                  <a:lnTo>
                    <a:pt x="18077" y="140481"/>
                  </a:lnTo>
                  <a:lnTo>
                    <a:pt x="39286" y="101413"/>
                  </a:lnTo>
                  <a:lnTo>
                    <a:pt x="67373" y="67373"/>
                  </a:lnTo>
                  <a:lnTo>
                    <a:pt x="101413" y="39286"/>
                  </a:lnTo>
                  <a:lnTo>
                    <a:pt x="140481" y="18077"/>
                  </a:lnTo>
                  <a:lnTo>
                    <a:pt x="183651" y="4673"/>
                  </a:lnTo>
                  <a:lnTo>
                    <a:pt x="229996" y="0"/>
                  </a:lnTo>
                  <a:lnTo>
                    <a:pt x="2123186" y="0"/>
                  </a:lnTo>
                  <a:lnTo>
                    <a:pt x="2169531" y="4673"/>
                  </a:lnTo>
                  <a:lnTo>
                    <a:pt x="2212701" y="18077"/>
                  </a:lnTo>
                  <a:lnTo>
                    <a:pt x="2251769" y="39286"/>
                  </a:lnTo>
                  <a:lnTo>
                    <a:pt x="2285809" y="67373"/>
                  </a:lnTo>
                  <a:lnTo>
                    <a:pt x="2313896" y="101413"/>
                  </a:lnTo>
                  <a:lnTo>
                    <a:pt x="2335105" y="140481"/>
                  </a:lnTo>
                  <a:lnTo>
                    <a:pt x="2348509" y="183651"/>
                  </a:lnTo>
                  <a:lnTo>
                    <a:pt x="2353182" y="229997"/>
                  </a:lnTo>
                  <a:lnTo>
                    <a:pt x="2353182" y="2069884"/>
                  </a:lnTo>
                  <a:lnTo>
                    <a:pt x="2348509" y="2116232"/>
                  </a:lnTo>
                  <a:lnTo>
                    <a:pt x="2335105" y="2159400"/>
                  </a:lnTo>
                  <a:lnTo>
                    <a:pt x="2313896" y="2198464"/>
                  </a:lnTo>
                  <a:lnTo>
                    <a:pt x="2285809" y="2232499"/>
                  </a:lnTo>
                  <a:lnTo>
                    <a:pt x="2251769" y="2260580"/>
                  </a:lnTo>
                  <a:lnTo>
                    <a:pt x="2212701" y="2281783"/>
                  </a:lnTo>
                  <a:lnTo>
                    <a:pt x="2169531" y="2295183"/>
                  </a:lnTo>
                  <a:lnTo>
                    <a:pt x="2123186" y="2299855"/>
                  </a:lnTo>
                  <a:lnTo>
                    <a:pt x="229996" y="2299855"/>
                  </a:lnTo>
                  <a:lnTo>
                    <a:pt x="183651" y="2295183"/>
                  </a:lnTo>
                  <a:lnTo>
                    <a:pt x="140481" y="2281783"/>
                  </a:lnTo>
                  <a:lnTo>
                    <a:pt x="101413" y="2260580"/>
                  </a:lnTo>
                  <a:lnTo>
                    <a:pt x="67373" y="2232498"/>
                  </a:lnTo>
                  <a:lnTo>
                    <a:pt x="39286" y="2198461"/>
                  </a:lnTo>
                  <a:lnTo>
                    <a:pt x="18077" y="2159395"/>
                  </a:lnTo>
                  <a:lnTo>
                    <a:pt x="4673" y="2116223"/>
                  </a:lnTo>
                  <a:lnTo>
                    <a:pt x="0" y="2069871"/>
                  </a:lnTo>
                  <a:lnTo>
                    <a:pt x="0" y="229997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3662045" y="5370449"/>
            <a:ext cx="2015489" cy="121729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065" marR="5080" algn="ctr">
              <a:lnSpc>
                <a:spcPts val="1260"/>
              </a:lnSpc>
              <a:spcBef>
                <a:spcPts val="290"/>
              </a:spcBef>
            </a:pPr>
            <a:r>
              <a:rPr sz="1200" dirty="0">
                <a:solidFill>
                  <a:srgbClr val="FFFFFF"/>
                </a:solidFill>
                <a:latin typeface="Trebuchet MS"/>
                <a:cs typeface="Trebuchet MS"/>
              </a:rPr>
              <a:t>Программа</a:t>
            </a:r>
            <a:r>
              <a:rPr sz="12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rebuchet MS"/>
                <a:cs typeface="Trebuchet MS"/>
              </a:rPr>
              <a:t>«Учреждение</a:t>
            </a:r>
            <a:r>
              <a:rPr sz="12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Trebuchet MS"/>
                <a:cs typeface="Trebuchet MS"/>
              </a:rPr>
              <a:t>по </a:t>
            </a:r>
            <a:r>
              <a:rPr sz="1200" spc="-10" dirty="0">
                <a:solidFill>
                  <a:srgbClr val="FFFFFF"/>
                </a:solidFill>
                <a:latin typeface="Trebuchet MS"/>
                <a:cs typeface="Trebuchet MS"/>
              </a:rPr>
              <a:t>обеспечению</a:t>
            </a:r>
            <a:r>
              <a:rPr sz="12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rebuchet MS"/>
                <a:cs typeface="Trebuchet MS"/>
              </a:rPr>
              <a:t>деятельности </a:t>
            </a:r>
            <a:r>
              <a:rPr sz="1200" dirty="0">
                <a:solidFill>
                  <a:srgbClr val="FFFFFF"/>
                </a:solidFill>
                <a:latin typeface="Trebuchet MS"/>
                <a:cs typeface="Trebuchet MS"/>
              </a:rPr>
              <a:t>органов</a:t>
            </a:r>
            <a:r>
              <a:rPr sz="12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rebuchet MS"/>
                <a:cs typeface="Trebuchet MS"/>
              </a:rPr>
              <a:t>местного</a:t>
            </a:r>
            <a:endParaRPr sz="1200">
              <a:latin typeface="Trebuchet MS"/>
              <a:cs typeface="Trebuchet MS"/>
            </a:endParaRPr>
          </a:p>
          <a:p>
            <a:pPr algn="ctr">
              <a:lnSpc>
                <a:spcPts val="1140"/>
              </a:lnSpc>
            </a:pPr>
            <a:r>
              <a:rPr sz="1200" dirty="0">
                <a:solidFill>
                  <a:srgbClr val="FFFFFF"/>
                </a:solidFill>
                <a:latin typeface="Trebuchet MS"/>
                <a:cs typeface="Trebuchet MS"/>
              </a:rPr>
              <a:t>самоуправления</a:t>
            </a:r>
            <a:r>
              <a:rPr sz="12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rebuchet MS"/>
                <a:cs typeface="Trebuchet MS"/>
              </a:rPr>
              <a:t>Зуйское</a:t>
            </a:r>
            <a:endParaRPr sz="1200">
              <a:latin typeface="Trebuchet MS"/>
              <a:cs typeface="Trebuchet MS"/>
            </a:endParaRPr>
          </a:p>
          <a:p>
            <a:pPr algn="ctr">
              <a:lnSpc>
                <a:spcPts val="1260"/>
              </a:lnSpc>
            </a:pPr>
            <a:r>
              <a:rPr sz="1200" dirty="0">
                <a:solidFill>
                  <a:srgbClr val="FFFFFF"/>
                </a:solidFill>
                <a:latin typeface="Trebuchet MS"/>
                <a:cs typeface="Trebuchet MS"/>
              </a:rPr>
              <a:t>сельское</a:t>
            </a:r>
            <a:r>
              <a:rPr sz="12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rebuchet MS"/>
                <a:cs typeface="Trebuchet MS"/>
              </a:rPr>
              <a:t>поселение</a:t>
            </a:r>
            <a:endParaRPr sz="1200">
              <a:latin typeface="Trebuchet MS"/>
              <a:cs typeface="Trebuchet MS"/>
            </a:endParaRPr>
          </a:p>
          <a:p>
            <a:pPr marL="108585" marR="99695" algn="ctr">
              <a:lnSpc>
                <a:spcPct val="85900"/>
              </a:lnSpc>
              <a:spcBef>
                <a:spcPts val="114"/>
              </a:spcBef>
            </a:pPr>
            <a:r>
              <a:rPr sz="1200" spc="-10" dirty="0">
                <a:solidFill>
                  <a:srgbClr val="FFFFFF"/>
                </a:solidFill>
                <a:latin typeface="Trebuchet MS"/>
                <a:cs typeface="Trebuchet MS"/>
              </a:rPr>
              <a:t>Белогорского</a:t>
            </a:r>
            <a:r>
              <a:rPr sz="12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FFFFFF"/>
                </a:solidFill>
                <a:latin typeface="Trebuchet MS"/>
                <a:cs typeface="Trebuchet MS"/>
              </a:rPr>
              <a:t>района</a:t>
            </a:r>
            <a:r>
              <a:rPr sz="12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Trebuchet MS"/>
                <a:cs typeface="Trebuchet MS"/>
              </a:rPr>
              <a:t>РК» </a:t>
            </a:r>
            <a:r>
              <a:rPr sz="1200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sz="12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FFFFFF"/>
                </a:solidFill>
                <a:latin typeface="Trebuchet MS"/>
                <a:cs typeface="Trebuchet MS"/>
              </a:rPr>
              <a:t>669,32</a:t>
            </a:r>
            <a:r>
              <a:rPr sz="12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Trebuchet MS"/>
                <a:cs typeface="Trebuchet MS"/>
              </a:rPr>
              <a:t>тыс.</a:t>
            </a:r>
            <a:r>
              <a:rPr sz="1200" i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i="1" spc="-20" dirty="0">
                <a:solidFill>
                  <a:srgbClr val="FFFFFF"/>
                </a:solidFill>
                <a:latin typeface="Trebuchet MS"/>
                <a:cs typeface="Trebuchet MS"/>
              </a:rPr>
              <a:t>руб</a:t>
            </a:r>
            <a:r>
              <a:rPr sz="1600" i="1" spc="-2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4132389" y="3177095"/>
            <a:ext cx="2569845" cy="1488440"/>
            <a:chOff x="4132389" y="3177095"/>
            <a:chExt cx="2569845" cy="1488440"/>
          </a:xfrm>
        </p:grpSpPr>
        <p:sp>
          <p:nvSpPr>
            <p:cNvPr id="32" name="object 32"/>
            <p:cNvSpPr/>
            <p:nvPr/>
          </p:nvSpPr>
          <p:spPr>
            <a:xfrm>
              <a:off x="4140327" y="3185033"/>
              <a:ext cx="2553970" cy="1472565"/>
            </a:xfrm>
            <a:custGeom>
              <a:avLst/>
              <a:gdLst/>
              <a:ahLst/>
              <a:cxnLst/>
              <a:rect l="l" t="t" r="r" b="b"/>
              <a:pathLst>
                <a:path w="2553970" h="1472564">
                  <a:moveTo>
                    <a:pt x="2406777" y="0"/>
                  </a:moveTo>
                  <a:lnTo>
                    <a:pt x="147320" y="0"/>
                  </a:lnTo>
                  <a:lnTo>
                    <a:pt x="100738" y="7505"/>
                  </a:lnTo>
                  <a:lnTo>
                    <a:pt x="60295" y="28403"/>
                  </a:lnTo>
                  <a:lnTo>
                    <a:pt x="28411" y="60268"/>
                  </a:lnTo>
                  <a:lnTo>
                    <a:pt x="7506" y="100673"/>
                  </a:lnTo>
                  <a:lnTo>
                    <a:pt x="0" y="147193"/>
                  </a:lnTo>
                  <a:lnTo>
                    <a:pt x="0" y="1325118"/>
                  </a:lnTo>
                  <a:lnTo>
                    <a:pt x="7506" y="1371699"/>
                  </a:lnTo>
                  <a:lnTo>
                    <a:pt x="28411" y="1412142"/>
                  </a:lnTo>
                  <a:lnTo>
                    <a:pt x="60295" y="1444026"/>
                  </a:lnTo>
                  <a:lnTo>
                    <a:pt x="100738" y="1464931"/>
                  </a:lnTo>
                  <a:lnTo>
                    <a:pt x="147320" y="1472438"/>
                  </a:lnTo>
                  <a:lnTo>
                    <a:pt x="2406777" y="1472438"/>
                  </a:lnTo>
                  <a:lnTo>
                    <a:pt x="2453296" y="1464931"/>
                  </a:lnTo>
                  <a:lnTo>
                    <a:pt x="2493701" y="1444026"/>
                  </a:lnTo>
                  <a:lnTo>
                    <a:pt x="2525566" y="1412142"/>
                  </a:lnTo>
                  <a:lnTo>
                    <a:pt x="2546464" y="1371699"/>
                  </a:lnTo>
                  <a:lnTo>
                    <a:pt x="2553970" y="1325118"/>
                  </a:lnTo>
                  <a:lnTo>
                    <a:pt x="2553970" y="147193"/>
                  </a:lnTo>
                  <a:lnTo>
                    <a:pt x="2546464" y="100673"/>
                  </a:lnTo>
                  <a:lnTo>
                    <a:pt x="2525566" y="60268"/>
                  </a:lnTo>
                  <a:lnTo>
                    <a:pt x="2493701" y="28403"/>
                  </a:lnTo>
                  <a:lnTo>
                    <a:pt x="2453296" y="7505"/>
                  </a:lnTo>
                  <a:lnTo>
                    <a:pt x="2406777" y="0"/>
                  </a:lnTo>
                  <a:close/>
                </a:path>
              </a:pathLst>
            </a:custGeom>
            <a:solidFill>
              <a:srgbClr val="4E6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140327" y="3185033"/>
              <a:ext cx="2553970" cy="1472565"/>
            </a:xfrm>
            <a:custGeom>
              <a:avLst/>
              <a:gdLst/>
              <a:ahLst/>
              <a:cxnLst/>
              <a:rect l="l" t="t" r="r" b="b"/>
              <a:pathLst>
                <a:path w="2553970" h="1472564">
                  <a:moveTo>
                    <a:pt x="0" y="147193"/>
                  </a:moveTo>
                  <a:lnTo>
                    <a:pt x="7506" y="100673"/>
                  </a:lnTo>
                  <a:lnTo>
                    <a:pt x="28411" y="60268"/>
                  </a:lnTo>
                  <a:lnTo>
                    <a:pt x="60295" y="28403"/>
                  </a:lnTo>
                  <a:lnTo>
                    <a:pt x="100738" y="7505"/>
                  </a:lnTo>
                  <a:lnTo>
                    <a:pt x="147320" y="0"/>
                  </a:lnTo>
                  <a:lnTo>
                    <a:pt x="2406777" y="0"/>
                  </a:lnTo>
                  <a:lnTo>
                    <a:pt x="2453296" y="7505"/>
                  </a:lnTo>
                  <a:lnTo>
                    <a:pt x="2493701" y="28403"/>
                  </a:lnTo>
                  <a:lnTo>
                    <a:pt x="2525566" y="60268"/>
                  </a:lnTo>
                  <a:lnTo>
                    <a:pt x="2546464" y="100673"/>
                  </a:lnTo>
                  <a:lnTo>
                    <a:pt x="2553970" y="147193"/>
                  </a:lnTo>
                  <a:lnTo>
                    <a:pt x="2553970" y="1325118"/>
                  </a:lnTo>
                  <a:lnTo>
                    <a:pt x="2546464" y="1371699"/>
                  </a:lnTo>
                  <a:lnTo>
                    <a:pt x="2525566" y="1412142"/>
                  </a:lnTo>
                  <a:lnTo>
                    <a:pt x="2493701" y="1444026"/>
                  </a:lnTo>
                  <a:lnTo>
                    <a:pt x="2453296" y="1464931"/>
                  </a:lnTo>
                  <a:lnTo>
                    <a:pt x="2406777" y="1472438"/>
                  </a:lnTo>
                  <a:lnTo>
                    <a:pt x="147320" y="1472438"/>
                  </a:lnTo>
                  <a:lnTo>
                    <a:pt x="100738" y="1464931"/>
                  </a:lnTo>
                  <a:lnTo>
                    <a:pt x="60295" y="1444026"/>
                  </a:lnTo>
                  <a:lnTo>
                    <a:pt x="28411" y="1412142"/>
                  </a:lnTo>
                  <a:lnTo>
                    <a:pt x="7506" y="1371699"/>
                  </a:lnTo>
                  <a:lnTo>
                    <a:pt x="0" y="1325118"/>
                  </a:lnTo>
                  <a:lnTo>
                    <a:pt x="0" y="147193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4255770" y="3457194"/>
            <a:ext cx="2326640" cy="899794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indent="-4445" algn="ctr">
              <a:lnSpc>
                <a:spcPct val="87000"/>
              </a:lnSpc>
              <a:spcBef>
                <a:spcPts val="285"/>
              </a:spcBef>
              <a:tabLst>
                <a:tab pos="1488440" algn="l"/>
              </a:tabLst>
            </a:pPr>
            <a:r>
              <a:rPr sz="1200" dirty="0">
                <a:solidFill>
                  <a:srgbClr val="FFFFFF"/>
                </a:solidFill>
                <a:latin typeface="Trebuchet MS"/>
                <a:cs typeface="Trebuchet MS"/>
              </a:rPr>
              <a:t>Программа</a:t>
            </a:r>
            <a:r>
              <a:rPr sz="12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FFFFFF"/>
                </a:solidFill>
                <a:latin typeface="Trebuchet MS"/>
                <a:cs typeface="Trebuchet MS"/>
              </a:rPr>
              <a:t>«</a:t>
            </a:r>
            <a:r>
              <a:rPr sz="12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rebuchet MS"/>
                <a:cs typeface="Trebuchet MS"/>
              </a:rPr>
              <a:t>Управление </a:t>
            </a:r>
            <a:r>
              <a:rPr sz="1200" dirty="0">
                <a:solidFill>
                  <a:srgbClr val="FFFFFF"/>
                </a:solidFill>
                <a:latin typeface="Trebuchet MS"/>
                <a:cs typeface="Trebuchet MS"/>
              </a:rPr>
              <a:t>имуществом</a:t>
            </a:r>
            <a:r>
              <a:rPr sz="12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FFFFFF"/>
                </a:solidFill>
                <a:latin typeface="Trebuchet MS"/>
                <a:cs typeface="Trebuchet MS"/>
              </a:rPr>
              <a:t>Зуйского</a:t>
            </a:r>
            <a:r>
              <a:rPr sz="12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rebuchet MS"/>
                <a:cs typeface="Trebuchet MS"/>
              </a:rPr>
              <a:t>сельского </a:t>
            </a:r>
            <a:r>
              <a:rPr sz="1200" dirty="0">
                <a:solidFill>
                  <a:srgbClr val="FFFFFF"/>
                </a:solidFill>
                <a:latin typeface="Trebuchet MS"/>
                <a:cs typeface="Trebuchet MS"/>
              </a:rPr>
              <a:t>поселения</a:t>
            </a:r>
            <a:r>
              <a:rPr sz="12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rebuchet MS"/>
                <a:cs typeface="Trebuchet MS"/>
              </a:rPr>
              <a:t>Белогорского</a:t>
            </a:r>
            <a:r>
              <a:rPr sz="12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rebuchet MS"/>
                <a:cs typeface="Trebuchet MS"/>
              </a:rPr>
              <a:t>района </a:t>
            </a:r>
            <a:r>
              <a:rPr sz="1200" dirty="0">
                <a:solidFill>
                  <a:srgbClr val="FFFFFF"/>
                </a:solidFill>
                <a:latin typeface="Trebuchet MS"/>
                <a:cs typeface="Trebuchet MS"/>
              </a:rPr>
              <a:t>Республики</a:t>
            </a:r>
            <a:r>
              <a:rPr sz="12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Trebuchet MS"/>
                <a:cs typeface="Trebuchet MS"/>
              </a:rPr>
              <a:t>Крым»</a:t>
            </a:r>
            <a:r>
              <a:rPr sz="1200" dirty="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sz="1200" spc="-50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endParaRPr sz="1200">
              <a:latin typeface="Trebuchet MS"/>
              <a:cs typeface="Trebuchet MS"/>
            </a:endParaRPr>
          </a:p>
          <a:p>
            <a:pPr algn="ctr">
              <a:lnSpc>
                <a:spcPts val="1680"/>
              </a:lnSpc>
            </a:pPr>
            <a:r>
              <a:rPr sz="1200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sz="12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FFFFFF"/>
                </a:solidFill>
                <a:latin typeface="Trebuchet MS"/>
                <a:cs typeface="Trebuchet MS"/>
              </a:rPr>
              <a:t>574,42</a:t>
            </a:r>
            <a:r>
              <a:rPr sz="12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Trebuchet MS"/>
                <a:cs typeface="Trebuchet MS"/>
              </a:rPr>
              <a:t>тыс.</a:t>
            </a:r>
            <a:r>
              <a:rPr sz="1200" i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i="1" spc="-20" dirty="0">
                <a:solidFill>
                  <a:srgbClr val="FFFFFF"/>
                </a:solidFill>
                <a:latin typeface="Trebuchet MS"/>
                <a:cs typeface="Trebuchet MS"/>
              </a:rPr>
              <a:t>руб</a:t>
            </a:r>
            <a:r>
              <a:rPr sz="1600" i="1" spc="-2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5976810" y="4544504"/>
            <a:ext cx="2115820" cy="2658745"/>
            <a:chOff x="5976810" y="4544504"/>
            <a:chExt cx="2115820" cy="2658745"/>
          </a:xfrm>
        </p:grpSpPr>
        <p:sp>
          <p:nvSpPr>
            <p:cNvPr id="36" name="object 36"/>
            <p:cNvSpPr/>
            <p:nvPr/>
          </p:nvSpPr>
          <p:spPr>
            <a:xfrm>
              <a:off x="5984747" y="4552442"/>
              <a:ext cx="2099945" cy="2642870"/>
            </a:xfrm>
            <a:custGeom>
              <a:avLst/>
              <a:gdLst/>
              <a:ahLst/>
              <a:cxnLst/>
              <a:rect l="l" t="t" r="r" b="b"/>
              <a:pathLst>
                <a:path w="2099945" h="2642870">
                  <a:moveTo>
                    <a:pt x="1889632" y="0"/>
                  </a:moveTo>
                  <a:lnTo>
                    <a:pt x="209930" y="0"/>
                  </a:lnTo>
                  <a:lnTo>
                    <a:pt x="161792" y="5543"/>
                  </a:lnTo>
                  <a:lnTo>
                    <a:pt x="117604" y="21336"/>
                  </a:lnTo>
                  <a:lnTo>
                    <a:pt x="78625" y="46116"/>
                  </a:lnTo>
                  <a:lnTo>
                    <a:pt x="46116" y="78625"/>
                  </a:lnTo>
                  <a:lnTo>
                    <a:pt x="21336" y="117604"/>
                  </a:lnTo>
                  <a:lnTo>
                    <a:pt x="5543" y="161792"/>
                  </a:lnTo>
                  <a:lnTo>
                    <a:pt x="0" y="209931"/>
                  </a:lnTo>
                  <a:lnTo>
                    <a:pt x="0" y="2432570"/>
                  </a:lnTo>
                  <a:lnTo>
                    <a:pt x="5543" y="2480714"/>
                  </a:lnTo>
                  <a:lnTo>
                    <a:pt x="21336" y="2524907"/>
                  </a:lnTo>
                  <a:lnTo>
                    <a:pt x="46116" y="2563891"/>
                  </a:lnTo>
                  <a:lnTo>
                    <a:pt x="78625" y="2596404"/>
                  </a:lnTo>
                  <a:lnTo>
                    <a:pt x="117604" y="2621188"/>
                  </a:lnTo>
                  <a:lnTo>
                    <a:pt x="161792" y="2636982"/>
                  </a:lnTo>
                  <a:lnTo>
                    <a:pt x="209930" y="2642527"/>
                  </a:lnTo>
                  <a:lnTo>
                    <a:pt x="1889632" y="2642527"/>
                  </a:lnTo>
                  <a:lnTo>
                    <a:pt x="1937771" y="2636982"/>
                  </a:lnTo>
                  <a:lnTo>
                    <a:pt x="1981959" y="2621188"/>
                  </a:lnTo>
                  <a:lnTo>
                    <a:pt x="2020938" y="2596404"/>
                  </a:lnTo>
                  <a:lnTo>
                    <a:pt x="2053447" y="2563891"/>
                  </a:lnTo>
                  <a:lnTo>
                    <a:pt x="2078227" y="2524907"/>
                  </a:lnTo>
                  <a:lnTo>
                    <a:pt x="2094020" y="2480714"/>
                  </a:lnTo>
                  <a:lnTo>
                    <a:pt x="2099563" y="2432570"/>
                  </a:lnTo>
                  <a:lnTo>
                    <a:pt x="2099563" y="209931"/>
                  </a:lnTo>
                  <a:lnTo>
                    <a:pt x="2094020" y="161792"/>
                  </a:lnTo>
                  <a:lnTo>
                    <a:pt x="2078227" y="117604"/>
                  </a:lnTo>
                  <a:lnTo>
                    <a:pt x="2053447" y="78625"/>
                  </a:lnTo>
                  <a:lnTo>
                    <a:pt x="2020938" y="46116"/>
                  </a:lnTo>
                  <a:lnTo>
                    <a:pt x="1981959" y="21336"/>
                  </a:lnTo>
                  <a:lnTo>
                    <a:pt x="1937771" y="5543"/>
                  </a:lnTo>
                  <a:lnTo>
                    <a:pt x="1889632" y="0"/>
                  </a:lnTo>
                  <a:close/>
                </a:path>
              </a:pathLst>
            </a:custGeom>
            <a:solidFill>
              <a:srgbClr val="4E6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984747" y="4552442"/>
              <a:ext cx="2099945" cy="2642870"/>
            </a:xfrm>
            <a:custGeom>
              <a:avLst/>
              <a:gdLst/>
              <a:ahLst/>
              <a:cxnLst/>
              <a:rect l="l" t="t" r="r" b="b"/>
              <a:pathLst>
                <a:path w="2099945" h="2642870">
                  <a:moveTo>
                    <a:pt x="0" y="209931"/>
                  </a:moveTo>
                  <a:lnTo>
                    <a:pt x="5543" y="161792"/>
                  </a:lnTo>
                  <a:lnTo>
                    <a:pt x="21336" y="117604"/>
                  </a:lnTo>
                  <a:lnTo>
                    <a:pt x="46116" y="78625"/>
                  </a:lnTo>
                  <a:lnTo>
                    <a:pt x="78625" y="46116"/>
                  </a:lnTo>
                  <a:lnTo>
                    <a:pt x="117604" y="21336"/>
                  </a:lnTo>
                  <a:lnTo>
                    <a:pt x="161792" y="5543"/>
                  </a:lnTo>
                  <a:lnTo>
                    <a:pt x="209930" y="0"/>
                  </a:lnTo>
                  <a:lnTo>
                    <a:pt x="1889632" y="0"/>
                  </a:lnTo>
                  <a:lnTo>
                    <a:pt x="1937771" y="5543"/>
                  </a:lnTo>
                  <a:lnTo>
                    <a:pt x="1981959" y="21336"/>
                  </a:lnTo>
                  <a:lnTo>
                    <a:pt x="2020938" y="46116"/>
                  </a:lnTo>
                  <a:lnTo>
                    <a:pt x="2053447" y="78625"/>
                  </a:lnTo>
                  <a:lnTo>
                    <a:pt x="2078227" y="117604"/>
                  </a:lnTo>
                  <a:lnTo>
                    <a:pt x="2094020" y="161792"/>
                  </a:lnTo>
                  <a:lnTo>
                    <a:pt x="2099563" y="209931"/>
                  </a:lnTo>
                  <a:lnTo>
                    <a:pt x="2099563" y="2432570"/>
                  </a:lnTo>
                  <a:lnTo>
                    <a:pt x="2094020" y="2480714"/>
                  </a:lnTo>
                  <a:lnTo>
                    <a:pt x="2078227" y="2524907"/>
                  </a:lnTo>
                  <a:lnTo>
                    <a:pt x="2053447" y="2563891"/>
                  </a:lnTo>
                  <a:lnTo>
                    <a:pt x="2020938" y="2596404"/>
                  </a:lnTo>
                  <a:lnTo>
                    <a:pt x="1981959" y="2621188"/>
                  </a:lnTo>
                  <a:lnTo>
                    <a:pt x="1937771" y="2636982"/>
                  </a:lnTo>
                  <a:lnTo>
                    <a:pt x="1889632" y="2642527"/>
                  </a:lnTo>
                  <a:lnTo>
                    <a:pt x="209930" y="2642527"/>
                  </a:lnTo>
                  <a:lnTo>
                    <a:pt x="161792" y="2636982"/>
                  </a:lnTo>
                  <a:lnTo>
                    <a:pt x="117604" y="2621188"/>
                  </a:lnTo>
                  <a:lnTo>
                    <a:pt x="78625" y="2596404"/>
                  </a:lnTo>
                  <a:lnTo>
                    <a:pt x="46116" y="2563891"/>
                  </a:lnTo>
                  <a:lnTo>
                    <a:pt x="21336" y="2524907"/>
                  </a:lnTo>
                  <a:lnTo>
                    <a:pt x="5543" y="2480714"/>
                  </a:lnTo>
                  <a:lnTo>
                    <a:pt x="0" y="2432570"/>
                  </a:lnTo>
                  <a:lnTo>
                    <a:pt x="0" y="209931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6098159" y="5163820"/>
            <a:ext cx="1876425" cy="138493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065" marR="5080" algn="ctr">
              <a:lnSpc>
                <a:spcPct val="87300"/>
              </a:lnSpc>
              <a:spcBef>
                <a:spcPts val="340"/>
              </a:spcBef>
            </a:pPr>
            <a:r>
              <a:rPr sz="1600" i="1" spc="-1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r>
              <a:rPr sz="1200" i="1" spc="-10" dirty="0">
                <a:solidFill>
                  <a:srgbClr val="FFFFFF"/>
                </a:solidFill>
                <a:latin typeface="Trebuchet MS"/>
                <a:cs typeface="Trebuchet MS"/>
              </a:rPr>
              <a:t>Программа</a:t>
            </a:r>
            <a:r>
              <a:rPr sz="1200" i="1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i="1" spc="-10" dirty="0">
                <a:solidFill>
                  <a:srgbClr val="FFFFFF"/>
                </a:solidFill>
                <a:latin typeface="Trebuchet MS"/>
                <a:cs typeface="Trebuchet MS"/>
              </a:rPr>
              <a:t>«Проведение мероприятий общественной </a:t>
            </a:r>
            <a:r>
              <a:rPr sz="1200" i="1" dirty="0">
                <a:solidFill>
                  <a:srgbClr val="FFFFFF"/>
                </a:solidFill>
                <a:latin typeface="Trebuchet MS"/>
                <a:cs typeface="Trebuchet MS"/>
              </a:rPr>
              <a:t>значимости</a:t>
            </a:r>
            <a:r>
              <a:rPr sz="1200" i="1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i="1" spc="-25" dirty="0">
                <a:solidFill>
                  <a:srgbClr val="FFFFFF"/>
                </a:solidFill>
                <a:latin typeface="Trebuchet MS"/>
                <a:cs typeface="Trebuchet MS"/>
              </a:rPr>
              <a:t>на</a:t>
            </a:r>
            <a:endParaRPr sz="1200">
              <a:latin typeface="Trebuchet MS"/>
              <a:cs typeface="Trebuchet MS"/>
            </a:endParaRPr>
          </a:p>
          <a:p>
            <a:pPr marL="30480" marR="24130" indent="-2540" algn="ctr">
              <a:lnSpc>
                <a:spcPct val="86800"/>
              </a:lnSpc>
              <a:spcBef>
                <a:spcPts val="15"/>
              </a:spcBef>
            </a:pPr>
            <a:r>
              <a:rPr sz="1200" i="1" spc="-10" dirty="0">
                <a:solidFill>
                  <a:srgbClr val="FFFFFF"/>
                </a:solidFill>
                <a:latin typeface="Trebuchet MS"/>
                <a:cs typeface="Trebuchet MS"/>
              </a:rPr>
              <a:t>территории</a:t>
            </a:r>
            <a:r>
              <a:rPr sz="1200" i="1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i="1" spc="-10" dirty="0">
                <a:solidFill>
                  <a:srgbClr val="FFFFFF"/>
                </a:solidFill>
                <a:latin typeface="Trebuchet MS"/>
                <a:cs typeface="Trebuchet MS"/>
              </a:rPr>
              <a:t>Зуйское </a:t>
            </a:r>
            <a:r>
              <a:rPr sz="1200" i="1" dirty="0">
                <a:solidFill>
                  <a:srgbClr val="FFFFFF"/>
                </a:solidFill>
                <a:latin typeface="Trebuchet MS"/>
                <a:cs typeface="Trebuchet MS"/>
              </a:rPr>
              <a:t>сельское</a:t>
            </a:r>
            <a:r>
              <a:rPr sz="1200" i="1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i="1" spc="-10" dirty="0">
                <a:solidFill>
                  <a:srgbClr val="FFFFFF"/>
                </a:solidFill>
                <a:latin typeface="Trebuchet MS"/>
                <a:cs typeface="Trebuchet MS"/>
              </a:rPr>
              <a:t>поселение </a:t>
            </a:r>
            <a:r>
              <a:rPr sz="1200" i="1" dirty="0">
                <a:solidFill>
                  <a:srgbClr val="FFFFFF"/>
                </a:solidFill>
                <a:latin typeface="Trebuchet MS"/>
                <a:cs typeface="Trebuchet MS"/>
              </a:rPr>
              <a:t>Белогорского</a:t>
            </a:r>
            <a:r>
              <a:rPr sz="1200" i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Trebuchet MS"/>
                <a:cs typeface="Trebuchet MS"/>
              </a:rPr>
              <a:t>района</a:t>
            </a:r>
            <a:r>
              <a:rPr sz="1200" i="1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i="1" spc="-25" dirty="0">
                <a:solidFill>
                  <a:srgbClr val="FFFFFF"/>
                </a:solidFill>
                <a:latin typeface="Trebuchet MS"/>
                <a:cs typeface="Trebuchet MS"/>
              </a:rPr>
              <a:t>РК»</a:t>
            </a:r>
            <a:endParaRPr sz="1200">
              <a:latin typeface="Trebuchet MS"/>
              <a:cs typeface="Trebuchet MS"/>
            </a:endParaRPr>
          </a:p>
          <a:p>
            <a:pPr algn="ctr">
              <a:lnSpc>
                <a:spcPts val="1260"/>
              </a:lnSpc>
            </a:pPr>
            <a:r>
              <a:rPr sz="1200" i="1" spc="-10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sz="1200" i="1" dirty="0">
                <a:solidFill>
                  <a:srgbClr val="FFFFFF"/>
                </a:solidFill>
                <a:latin typeface="Trebuchet MS"/>
                <a:cs typeface="Trebuchet MS"/>
              </a:rPr>
              <a:t>162,98</a:t>
            </a:r>
            <a:r>
              <a:rPr sz="1200" i="1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Trebuchet MS"/>
                <a:cs typeface="Trebuchet MS"/>
              </a:rPr>
              <a:t>тыс.</a:t>
            </a:r>
            <a:r>
              <a:rPr sz="1200" i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i="1" spc="-20" dirty="0">
                <a:solidFill>
                  <a:srgbClr val="FFFFFF"/>
                </a:solidFill>
                <a:latin typeface="Trebuchet MS"/>
                <a:cs typeface="Trebuchet MS"/>
              </a:rPr>
              <a:t>руб.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116189" y="3115818"/>
            <a:ext cx="1707514" cy="2984500"/>
          </a:xfrm>
          <a:prstGeom prst="rect">
            <a:avLst/>
          </a:prstGeom>
          <a:solidFill>
            <a:srgbClr val="4E67C7"/>
          </a:solidFill>
          <a:ln w="15875">
            <a:solidFill>
              <a:srgbClr val="1C2B68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60"/>
              </a:spcBef>
            </a:pPr>
            <a:endParaRPr sz="120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</a:pP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Программа»</a:t>
            </a:r>
            <a:endParaRPr sz="1200">
              <a:latin typeface="Trebuchet MS"/>
              <a:cs typeface="Trebuchet MS"/>
            </a:endParaRPr>
          </a:p>
          <a:p>
            <a:pPr marL="253365" marR="243204" indent="1905" algn="ctr">
              <a:lnSpc>
                <a:spcPct val="100000"/>
              </a:lnSpc>
            </a:pP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Социальна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поддержка</a:t>
            </a:r>
            <a:r>
              <a:rPr sz="1200" b="1" i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20" dirty="0">
                <a:solidFill>
                  <a:srgbClr val="FFFFFF"/>
                </a:solidFill>
                <a:latin typeface="Trebuchet MS"/>
                <a:cs typeface="Trebuchet MS"/>
              </a:rPr>
              <a:t>лиц,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замещавших муниципальные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должности</a:t>
            </a:r>
            <a:r>
              <a:rPr sz="1200" b="1" i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50" dirty="0">
                <a:solidFill>
                  <a:srgbClr val="FFFFFF"/>
                </a:solidFill>
                <a:latin typeface="Trebuchet MS"/>
                <a:cs typeface="Trebuchet MS"/>
              </a:rPr>
              <a:t>в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муниципальных служащих администрации</a:t>
            </a:r>
            <a:endParaRPr sz="1200">
              <a:latin typeface="Trebuchet MS"/>
              <a:cs typeface="Trebuchet MS"/>
            </a:endParaRPr>
          </a:p>
          <a:p>
            <a:pPr marL="131445" marR="122555" algn="ctr">
              <a:lnSpc>
                <a:spcPct val="100000"/>
              </a:lnSpc>
            </a:pP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Зуйского</a:t>
            </a:r>
            <a:r>
              <a:rPr sz="1200" b="1" i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сельского поселения</a:t>
            </a:r>
            <a:endParaRPr sz="1200">
              <a:latin typeface="Trebuchet MS"/>
              <a:cs typeface="Trebuchet MS"/>
            </a:endParaRPr>
          </a:p>
          <a:p>
            <a:pPr marL="182245" marR="170180" indent="-3810" algn="ctr">
              <a:lnSpc>
                <a:spcPct val="100000"/>
              </a:lnSpc>
              <a:spcBef>
                <a:spcPts val="5"/>
              </a:spcBef>
            </a:pP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Белогорского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района</a:t>
            </a:r>
            <a:r>
              <a:rPr sz="1200" b="1" i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РК»-</a:t>
            </a:r>
            <a:r>
              <a:rPr sz="1200" b="1" i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20" dirty="0">
                <a:solidFill>
                  <a:srgbClr val="FFFFFF"/>
                </a:solidFill>
                <a:latin typeface="Trebuchet MS"/>
                <a:cs typeface="Trebuchet MS"/>
              </a:rPr>
              <a:t>37,02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тыс.</a:t>
            </a:r>
            <a:r>
              <a:rPr sz="1200" b="1" i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20" dirty="0">
                <a:solidFill>
                  <a:srgbClr val="FFFFFF"/>
                </a:solidFill>
                <a:latin typeface="Trebuchet MS"/>
                <a:cs typeface="Trebuchet MS"/>
              </a:rPr>
              <a:t>руб.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441305" cy="7561580"/>
            <a:chOff x="0" y="0"/>
            <a:chExt cx="10441305" cy="75615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40939" y="883920"/>
              <a:ext cx="6223000" cy="45974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5264" y="565404"/>
              <a:ext cx="5596255" cy="420497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257300" y="2241396"/>
            <a:ext cx="2520315" cy="918200"/>
          </a:xfrm>
          <a:prstGeom prst="rect">
            <a:avLst/>
          </a:prstGeom>
          <a:solidFill>
            <a:srgbClr val="4E67C7"/>
          </a:solidFill>
          <a:ln w="15875">
            <a:solidFill>
              <a:srgbClr val="1C2B68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541655" marR="91440" indent="-442595">
              <a:lnSpc>
                <a:spcPct val="100000"/>
              </a:lnSpc>
            </a:pPr>
            <a:r>
              <a:rPr sz="1400" b="1" i="1" dirty="0">
                <a:solidFill>
                  <a:srgbClr val="FFFFFF"/>
                </a:solidFill>
                <a:latin typeface="Trebuchet MS"/>
                <a:cs typeface="Trebuchet MS"/>
              </a:rPr>
              <a:t>Уплата</a:t>
            </a:r>
            <a:r>
              <a:rPr sz="1400" b="1" i="1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i="1" dirty="0" err="1">
                <a:solidFill>
                  <a:srgbClr val="FFFFFF"/>
                </a:solidFill>
                <a:latin typeface="Trebuchet MS"/>
                <a:cs typeface="Trebuchet MS"/>
              </a:rPr>
              <a:t>членских</a:t>
            </a:r>
            <a:r>
              <a:rPr sz="1400" b="1" i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i="1" spc="-1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взносов</a:t>
            </a:r>
            <a:r>
              <a:rPr sz="1400" b="1" i="1" spc="-10" dirty="0" smtClean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lang="ru-RU" sz="1400" b="1" i="1" dirty="0" smtClean="0">
                <a:solidFill>
                  <a:srgbClr val="FFFFFF"/>
                </a:solidFill>
                <a:latin typeface="Trebuchet MS"/>
                <a:cs typeface="Trebuchet MS"/>
              </a:rPr>
              <a:t>20,00</a:t>
            </a:r>
            <a:r>
              <a:rPr sz="1400" b="1" i="1" spc="-1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i="1" dirty="0">
                <a:solidFill>
                  <a:srgbClr val="FFFFFF"/>
                </a:solidFill>
                <a:latin typeface="Trebuchet MS"/>
                <a:cs typeface="Trebuchet MS"/>
              </a:rPr>
              <a:t>тыс.</a:t>
            </a:r>
            <a:r>
              <a:rPr sz="1400" b="1" i="1" spc="-20" dirty="0">
                <a:solidFill>
                  <a:srgbClr val="FFFFFF"/>
                </a:solidFill>
                <a:latin typeface="Trebuchet MS"/>
                <a:cs typeface="Trebuchet MS"/>
              </a:rPr>
              <a:t> р</a:t>
            </a:r>
            <a:r>
              <a:rPr sz="1600" b="1" i="1" spc="-20" dirty="0">
                <a:solidFill>
                  <a:srgbClr val="FFFFFF"/>
                </a:solidFill>
                <a:latin typeface="Trebuchet MS"/>
                <a:cs typeface="Trebuchet MS"/>
              </a:rPr>
              <a:t>уб.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53300" y="2181225"/>
            <a:ext cx="2304415" cy="2429511"/>
          </a:xfrm>
          <a:prstGeom prst="rect">
            <a:avLst/>
          </a:prstGeom>
          <a:solidFill>
            <a:srgbClr val="4E67C7"/>
          </a:solidFill>
          <a:ln w="15875">
            <a:solidFill>
              <a:srgbClr val="1C2B68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02870" marR="94615" algn="ctr">
              <a:lnSpc>
                <a:spcPct val="100000"/>
              </a:lnSpc>
            </a:pPr>
            <a:r>
              <a:rPr lang="ru-RU" sz="1100" b="1" i="1" dirty="0">
                <a:solidFill>
                  <a:schemeClr val="bg1"/>
                </a:solidFill>
              </a:rPr>
              <a:t>Иные межбюджетные трансферты бюджету муниципального образования Белогорский район Республики Крым на осуществление части переданных полномочий по решению вопросов местного значения в соответствии с заключенными соглашениями в сфере </a:t>
            </a:r>
            <a:r>
              <a:rPr lang="ru-RU" sz="1100" b="1" i="1" dirty="0" smtClean="0">
                <a:solidFill>
                  <a:schemeClr val="bg1"/>
                </a:solidFill>
              </a:rPr>
              <a:t>культуры- 681,2</a:t>
            </a:r>
            <a:endParaRPr sz="1100" b="1" i="1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20138" y="4140708"/>
            <a:ext cx="2664460" cy="1440180"/>
          </a:xfrm>
          <a:prstGeom prst="rect">
            <a:avLst/>
          </a:prstGeom>
          <a:solidFill>
            <a:srgbClr val="4E67C7"/>
          </a:solidFill>
          <a:ln w="15875">
            <a:solidFill>
              <a:srgbClr val="1C2B68"/>
            </a:solidFill>
          </a:ln>
        </p:spPr>
        <p:txBody>
          <a:bodyPr vert="horz" wrap="square" lIns="0" tIns="762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sz="1400" b="1" i="1" dirty="0">
                <a:solidFill>
                  <a:srgbClr val="FFFFFF"/>
                </a:solidFill>
                <a:latin typeface="Trebuchet MS"/>
                <a:cs typeface="Trebuchet MS"/>
              </a:rPr>
              <a:t>Расходы</a:t>
            </a:r>
            <a:r>
              <a:rPr sz="1400" b="1" i="1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i="1" dirty="0">
                <a:solidFill>
                  <a:srgbClr val="FFFFFF"/>
                </a:solidFill>
                <a:latin typeface="Trebuchet MS"/>
                <a:cs typeface="Trebuchet MS"/>
              </a:rPr>
              <a:t>на</a:t>
            </a:r>
            <a:r>
              <a:rPr sz="1400" b="1" i="1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-10" dirty="0">
                <a:solidFill>
                  <a:srgbClr val="FFFFFF"/>
                </a:solidFill>
                <a:latin typeface="Trebuchet MS"/>
                <a:cs typeface="Trebuchet MS"/>
              </a:rPr>
              <a:t>осуществление</a:t>
            </a:r>
            <a:endParaRPr sz="14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400" i="1" dirty="0">
                <a:solidFill>
                  <a:srgbClr val="FFFFFF"/>
                </a:solidFill>
                <a:latin typeface="Trebuchet MS"/>
                <a:cs typeface="Trebuchet MS"/>
              </a:rPr>
              <a:t>переданных</a:t>
            </a:r>
            <a:r>
              <a:rPr sz="1400" i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-10" dirty="0">
                <a:solidFill>
                  <a:srgbClr val="FFFFFF"/>
                </a:solidFill>
                <a:latin typeface="Trebuchet MS"/>
                <a:cs typeface="Trebuchet MS"/>
              </a:rPr>
              <a:t>органам</a:t>
            </a:r>
            <a:endParaRPr sz="1400">
              <a:latin typeface="Trebuchet MS"/>
              <a:cs typeface="Trebuchet MS"/>
            </a:endParaRPr>
          </a:p>
          <a:p>
            <a:pPr marL="203200" marR="198755" algn="ctr">
              <a:lnSpc>
                <a:spcPct val="100000"/>
              </a:lnSpc>
            </a:pPr>
            <a:r>
              <a:rPr sz="1400" i="1" dirty="0">
                <a:solidFill>
                  <a:srgbClr val="FFFFFF"/>
                </a:solidFill>
                <a:latin typeface="Trebuchet MS"/>
                <a:cs typeface="Trebuchet MS"/>
              </a:rPr>
              <a:t>местного</a:t>
            </a:r>
            <a:r>
              <a:rPr sz="1400" i="1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-10" dirty="0">
                <a:solidFill>
                  <a:srgbClr val="FFFFFF"/>
                </a:solidFill>
                <a:latin typeface="Trebuchet MS"/>
                <a:cs typeface="Trebuchet MS"/>
              </a:rPr>
              <a:t>самоуправления отдельных</a:t>
            </a:r>
            <a:endParaRPr sz="1400">
              <a:latin typeface="Trebuchet MS"/>
              <a:cs typeface="Trebuchet MS"/>
            </a:endParaRPr>
          </a:p>
          <a:p>
            <a:pPr marL="635" algn="ctr">
              <a:lnSpc>
                <a:spcPct val="100000"/>
              </a:lnSpc>
            </a:pPr>
            <a:r>
              <a:rPr sz="14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государственных</a:t>
            </a:r>
            <a:endParaRPr sz="1400">
              <a:latin typeface="Trebuchet MS"/>
              <a:cs typeface="Trebuchet MS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400" b="1" i="1" dirty="0">
                <a:solidFill>
                  <a:srgbClr val="FFFFFF"/>
                </a:solidFill>
                <a:latin typeface="Trebuchet MS"/>
                <a:cs typeface="Trebuchet MS"/>
              </a:rPr>
              <a:t>полномочий</a:t>
            </a:r>
            <a:r>
              <a:rPr sz="1400" b="1" i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i="1" dirty="0">
                <a:solidFill>
                  <a:srgbClr val="FFFFFF"/>
                </a:solidFill>
                <a:latin typeface="Trebuchet MS"/>
                <a:cs typeface="Trebuchet MS"/>
              </a:rPr>
              <a:t>-4,8</a:t>
            </a:r>
            <a:r>
              <a:rPr sz="1400" b="1" i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i="1" dirty="0">
                <a:solidFill>
                  <a:srgbClr val="FFFFFF"/>
                </a:solidFill>
                <a:latin typeface="Trebuchet MS"/>
                <a:cs typeface="Trebuchet MS"/>
              </a:rPr>
              <a:t>тыс.</a:t>
            </a:r>
            <a:r>
              <a:rPr sz="1400" b="1" i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i="1" spc="-20" dirty="0">
                <a:solidFill>
                  <a:srgbClr val="FFFFFF"/>
                </a:solidFill>
                <a:latin typeface="Trebuchet MS"/>
                <a:cs typeface="Trebuchet MS"/>
              </a:rPr>
              <a:t>руб.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45011" y="1728311"/>
            <a:ext cx="2016760" cy="1944370"/>
          </a:xfrm>
          <a:prstGeom prst="rect">
            <a:avLst/>
          </a:prstGeom>
          <a:solidFill>
            <a:srgbClr val="4E67C7"/>
          </a:solidFill>
          <a:ln w="15875">
            <a:solidFill>
              <a:srgbClr val="1C2B68"/>
            </a:solidFill>
          </a:ln>
        </p:spPr>
        <p:txBody>
          <a:bodyPr vert="horz" wrap="square" lIns="0" tIns="53975" rIns="0" bIns="0" rtlCol="0">
            <a:spAutoFit/>
          </a:bodyPr>
          <a:lstStyle/>
          <a:p>
            <a:pPr marL="169545" marR="163195" algn="ctr">
              <a:lnSpc>
                <a:spcPct val="100000"/>
              </a:lnSpc>
              <a:spcBef>
                <a:spcPts val="425"/>
              </a:spcBef>
            </a:pP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Иные</a:t>
            </a:r>
            <a:r>
              <a:rPr sz="1200" b="1" i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межбюджетные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трансферты</a:t>
            </a:r>
            <a:r>
              <a:rPr sz="1200" b="1" i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25" dirty="0">
                <a:solidFill>
                  <a:srgbClr val="FFFFFF"/>
                </a:solidFill>
                <a:latin typeface="Trebuchet MS"/>
                <a:cs typeface="Trebuchet MS"/>
              </a:rPr>
              <a:t>на</a:t>
            </a:r>
            <a:endParaRPr sz="1200" dirty="0">
              <a:latin typeface="Trebuchet MS"/>
              <a:cs typeface="Trebuchet MS"/>
            </a:endParaRPr>
          </a:p>
          <a:p>
            <a:pPr marL="161925" marR="153670" algn="ctr">
              <a:lnSpc>
                <a:spcPct val="100000"/>
              </a:lnSpc>
            </a:pP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осуществление</a:t>
            </a:r>
            <a:r>
              <a:rPr sz="1200" b="1" i="1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20" dirty="0">
                <a:solidFill>
                  <a:srgbClr val="FFFFFF"/>
                </a:solidFill>
                <a:latin typeface="Trebuchet MS"/>
                <a:cs typeface="Trebuchet MS"/>
              </a:rPr>
              <a:t>части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переданных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полномочий</a:t>
            </a:r>
            <a:r>
              <a:rPr sz="1200" b="1" i="1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25" dirty="0">
                <a:solidFill>
                  <a:srgbClr val="FFFFFF"/>
                </a:solidFill>
                <a:latin typeface="Trebuchet MS"/>
                <a:cs typeface="Trebuchet MS"/>
              </a:rPr>
              <a:t>по</a:t>
            </a:r>
            <a:endParaRPr sz="1200" dirty="0">
              <a:latin typeface="Trebuchet MS"/>
              <a:cs typeface="Trebuchet MS"/>
            </a:endParaRPr>
          </a:p>
          <a:p>
            <a:pPr marL="398145" marR="389255" algn="ctr">
              <a:lnSpc>
                <a:spcPct val="100000"/>
              </a:lnSpc>
            </a:pP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осуществлению внешнего</a:t>
            </a:r>
            <a:endParaRPr sz="1200" dirty="0">
              <a:latin typeface="Trebuchet MS"/>
              <a:cs typeface="Trebuchet MS"/>
            </a:endParaRPr>
          </a:p>
          <a:p>
            <a:pPr marL="100965" marR="90805" indent="-1270" algn="ctr">
              <a:lnSpc>
                <a:spcPct val="100000"/>
              </a:lnSpc>
            </a:pP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муниципального </a:t>
            </a:r>
            <a:r>
              <a:rPr sz="1200" b="1" i="1" dirty="0" err="1">
                <a:solidFill>
                  <a:srgbClr val="FFFFFF"/>
                </a:solidFill>
                <a:latin typeface="Trebuchet MS"/>
                <a:cs typeface="Trebuchet MS"/>
              </a:rPr>
              <a:t>финансового</a:t>
            </a:r>
            <a:r>
              <a:rPr sz="1200" b="1" i="1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контроля</a:t>
            </a:r>
            <a:r>
              <a:rPr sz="1200" b="1" i="1" spc="-10" dirty="0" smtClean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lang="ru-RU" sz="1200" b="1" i="1" dirty="0" smtClean="0">
                <a:solidFill>
                  <a:srgbClr val="FFFFFF"/>
                </a:solidFill>
                <a:latin typeface="Trebuchet MS"/>
                <a:cs typeface="Trebuchet MS"/>
              </a:rPr>
              <a:t>40,1</a:t>
            </a:r>
            <a:r>
              <a:rPr sz="1200" b="1" i="1" spc="-25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тыс.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20" dirty="0">
                <a:solidFill>
                  <a:srgbClr val="FFFFFF"/>
                </a:solidFill>
                <a:latin typeface="Trebuchet MS"/>
                <a:cs typeface="Trebuchet MS"/>
              </a:rPr>
              <a:t>руб.</a:t>
            </a:r>
            <a:endParaRPr sz="12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3"/>
            <a:ext cx="10441051" cy="756132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10441305" cy="7561580"/>
            <a:chOff x="0" y="0"/>
            <a:chExt cx="10441305" cy="756158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0441051" cy="756126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764284"/>
              <a:ext cx="10441051" cy="562894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119626" y="1356741"/>
              <a:ext cx="2447290" cy="1969135"/>
            </a:xfrm>
            <a:custGeom>
              <a:avLst/>
              <a:gdLst/>
              <a:ahLst/>
              <a:cxnLst/>
              <a:rect l="l" t="t" r="r" b="b"/>
              <a:pathLst>
                <a:path w="2447290" h="1969135">
                  <a:moveTo>
                    <a:pt x="1223518" y="0"/>
                  </a:moveTo>
                  <a:lnTo>
                    <a:pt x="1170441" y="909"/>
                  </a:lnTo>
                  <a:lnTo>
                    <a:pt x="1117942" y="3614"/>
                  </a:lnTo>
                  <a:lnTo>
                    <a:pt x="1066068" y="8076"/>
                  </a:lnTo>
                  <a:lnTo>
                    <a:pt x="1014862" y="14259"/>
                  </a:lnTo>
                  <a:lnTo>
                    <a:pt x="964373" y="22125"/>
                  </a:lnTo>
                  <a:lnTo>
                    <a:pt x="914644" y="31639"/>
                  </a:lnTo>
                  <a:lnTo>
                    <a:pt x="865723" y="42762"/>
                  </a:lnTo>
                  <a:lnTo>
                    <a:pt x="817655" y="55459"/>
                  </a:lnTo>
                  <a:lnTo>
                    <a:pt x="770486" y="69692"/>
                  </a:lnTo>
                  <a:lnTo>
                    <a:pt x="724263" y="85423"/>
                  </a:lnTo>
                  <a:lnTo>
                    <a:pt x="679030" y="102617"/>
                  </a:lnTo>
                  <a:lnTo>
                    <a:pt x="634834" y="121236"/>
                  </a:lnTo>
                  <a:lnTo>
                    <a:pt x="591720" y="141243"/>
                  </a:lnTo>
                  <a:lnTo>
                    <a:pt x="549735" y="162601"/>
                  </a:lnTo>
                  <a:lnTo>
                    <a:pt x="508925" y="185274"/>
                  </a:lnTo>
                  <a:lnTo>
                    <a:pt x="469335" y="209224"/>
                  </a:lnTo>
                  <a:lnTo>
                    <a:pt x="431011" y="234415"/>
                  </a:lnTo>
                  <a:lnTo>
                    <a:pt x="393999" y="260808"/>
                  </a:lnTo>
                  <a:lnTo>
                    <a:pt x="358346" y="288369"/>
                  </a:lnTo>
                  <a:lnTo>
                    <a:pt x="324096" y="317059"/>
                  </a:lnTo>
                  <a:lnTo>
                    <a:pt x="291296" y="346841"/>
                  </a:lnTo>
                  <a:lnTo>
                    <a:pt x="259992" y="377680"/>
                  </a:lnTo>
                  <a:lnTo>
                    <a:pt x="230230" y="409536"/>
                  </a:lnTo>
                  <a:lnTo>
                    <a:pt x="202055" y="442375"/>
                  </a:lnTo>
                  <a:lnTo>
                    <a:pt x="175514" y="476158"/>
                  </a:lnTo>
                  <a:lnTo>
                    <a:pt x="150652" y="510850"/>
                  </a:lnTo>
                  <a:lnTo>
                    <a:pt x="127515" y="546412"/>
                  </a:lnTo>
                  <a:lnTo>
                    <a:pt x="106149" y="582808"/>
                  </a:lnTo>
                  <a:lnTo>
                    <a:pt x="86600" y="620001"/>
                  </a:lnTo>
                  <a:lnTo>
                    <a:pt x="68914" y="657954"/>
                  </a:lnTo>
                  <a:lnTo>
                    <a:pt x="53137" y="696630"/>
                  </a:lnTo>
                  <a:lnTo>
                    <a:pt x="39315" y="735992"/>
                  </a:lnTo>
                  <a:lnTo>
                    <a:pt x="27493" y="776003"/>
                  </a:lnTo>
                  <a:lnTo>
                    <a:pt x="17718" y="816627"/>
                  </a:lnTo>
                  <a:lnTo>
                    <a:pt x="10035" y="857825"/>
                  </a:lnTo>
                  <a:lnTo>
                    <a:pt x="4490" y="899562"/>
                  </a:lnTo>
                  <a:lnTo>
                    <a:pt x="1130" y="941801"/>
                  </a:lnTo>
                  <a:lnTo>
                    <a:pt x="0" y="984503"/>
                  </a:lnTo>
                  <a:lnTo>
                    <a:pt x="1130" y="1027216"/>
                  </a:lnTo>
                  <a:lnTo>
                    <a:pt x="4490" y="1069464"/>
                  </a:lnTo>
                  <a:lnTo>
                    <a:pt x="10035" y="1111209"/>
                  </a:lnTo>
                  <a:lnTo>
                    <a:pt x="17718" y="1152416"/>
                  </a:lnTo>
                  <a:lnTo>
                    <a:pt x="27493" y="1193048"/>
                  </a:lnTo>
                  <a:lnTo>
                    <a:pt x="39315" y="1233066"/>
                  </a:lnTo>
                  <a:lnTo>
                    <a:pt x="53137" y="1272435"/>
                  </a:lnTo>
                  <a:lnTo>
                    <a:pt x="68914" y="1311118"/>
                  </a:lnTo>
                  <a:lnTo>
                    <a:pt x="86600" y="1349077"/>
                  </a:lnTo>
                  <a:lnTo>
                    <a:pt x="106149" y="1386276"/>
                  </a:lnTo>
                  <a:lnTo>
                    <a:pt x="127515" y="1422677"/>
                  </a:lnTo>
                  <a:lnTo>
                    <a:pt x="150652" y="1458244"/>
                  </a:lnTo>
                  <a:lnTo>
                    <a:pt x="175514" y="1492939"/>
                  </a:lnTo>
                  <a:lnTo>
                    <a:pt x="202055" y="1526727"/>
                  </a:lnTo>
                  <a:lnTo>
                    <a:pt x="230230" y="1559569"/>
                  </a:lnTo>
                  <a:lnTo>
                    <a:pt x="259992" y="1591430"/>
                  </a:lnTo>
                  <a:lnTo>
                    <a:pt x="291296" y="1622271"/>
                  </a:lnTo>
                  <a:lnTo>
                    <a:pt x="324096" y="1652057"/>
                  </a:lnTo>
                  <a:lnTo>
                    <a:pt x="358346" y="1680749"/>
                  </a:lnTo>
                  <a:lnTo>
                    <a:pt x="393999" y="1708312"/>
                  </a:lnTo>
                  <a:lnTo>
                    <a:pt x="431011" y="1734708"/>
                  </a:lnTo>
                  <a:lnTo>
                    <a:pt x="469335" y="1759900"/>
                  </a:lnTo>
                  <a:lnTo>
                    <a:pt x="508925" y="1783852"/>
                  </a:lnTo>
                  <a:lnTo>
                    <a:pt x="549735" y="1806526"/>
                  </a:lnTo>
                  <a:lnTo>
                    <a:pt x="591720" y="1827886"/>
                  </a:lnTo>
                  <a:lnTo>
                    <a:pt x="634834" y="1847894"/>
                  </a:lnTo>
                  <a:lnTo>
                    <a:pt x="679030" y="1866514"/>
                  </a:lnTo>
                  <a:lnTo>
                    <a:pt x="724263" y="1883709"/>
                  </a:lnTo>
                  <a:lnTo>
                    <a:pt x="770486" y="1899441"/>
                  </a:lnTo>
                  <a:lnTo>
                    <a:pt x="817655" y="1913674"/>
                  </a:lnTo>
                  <a:lnTo>
                    <a:pt x="865723" y="1926371"/>
                  </a:lnTo>
                  <a:lnTo>
                    <a:pt x="914644" y="1937495"/>
                  </a:lnTo>
                  <a:lnTo>
                    <a:pt x="964373" y="1947008"/>
                  </a:lnTo>
                  <a:lnTo>
                    <a:pt x="1014862" y="1954875"/>
                  </a:lnTo>
                  <a:lnTo>
                    <a:pt x="1066068" y="1961058"/>
                  </a:lnTo>
                  <a:lnTo>
                    <a:pt x="1117942" y="1965520"/>
                  </a:lnTo>
                  <a:lnTo>
                    <a:pt x="1170441" y="1968225"/>
                  </a:lnTo>
                  <a:lnTo>
                    <a:pt x="1223518" y="1969135"/>
                  </a:lnTo>
                  <a:lnTo>
                    <a:pt x="1276594" y="1968225"/>
                  </a:lnTo>
                  <a:lnTo>
                    <a:pt x="1329093" y="1965520"/>
                  </a:lnTo>
                  <a:lnTo>
                    <a:pt x="1380967" y="1961058"/>
                  </a:lnTo>
                  <a:lnTo>
                    <a:pt x="1432173" y="1954875"/>
                  </a:lnTo>
                  <a:lnTo>
                    <a:pt x="1482662" y="1947008"/>
                  </a:lnTo>
                  <a:lnTo>
                    <a:pt x="1532391" y="1937495"/>
                  </a:lnTo>
                  <a:lnTo>
                    <a:pt x="1581312" y="1926371"/>
                  </a:lnTo>
                  <a:lnTo>
                    <a:pt x="1629380" y="1913674"/>
                  </a:lnTo>
                  <a:lnTo>
                    <a:pt x="1676549" y="1899441"/>
                  </a:lnTo>
                  <a:lnTo>
                    <a:pt x="1722772" y="1883709"/>
                  </a:lnTo>
                  <a:lnTo>
                    <a:pt x="1768005" y="1866514"/>
                  </a:lnTo>
                  <a:lnTo>
                    <a:pt x="1812201" y="1847894"/>
                  </a:lnTo>
                  <a:lnTo>
                    <a:pt x="1855315" y="1827886"/>
                  </a:lnTo>
                  <a:lnTo>
                    <a:pt x="1897300" y="1806526"/>
                  </a:lnTo>
                  <a:lnTo>
                    <a:pt x="1938110" y="1783852"/>
                  </a:lnTo>
                  <a:lnTo>
                    <a:pt x="1977700" y="1759900"/>
                  </a:lnTo>
                  <a:lnTo>
                    <a:pt x="2016024" y="1734708"/>
                  </a:lnTo>
                  <a:lnTo>
                    <a:pt x="2053036" y="1708312"/>
                  </a:lnTo>
                  <a:lnTo>
                    <a:pt x="2088689" y="1680749"/>
                  </a:lnTo>
                  <a:lnTo>
                    <a:pt x="2122939" y="1652057"/>
                  </a:lnTo>
                  <a:lnTo>
                    <a:pt x="2155739" y="1622271"/>
                  </a:lnTo>
                  <a:lnTo>
                    <a:pt x="2187043" y="1591430"/>
                  </a:lnTo>
                  <a:lnTo>
                    <a:pt x="2216805" y="1559569"/>
                  </a:lnTo>
                  <a:lnTo>
                    <a:pt x="2244980" y="1526727"/>
                  </a:lnTo>
                  <a:lnTo>
                    <a:pt x="2271521" y="1492939"/>
                  </a:lnTo>
                  <a:lnTo>
                    <a:pt x="2296383" y="1458244"/>
                  </a:lnTo>
                  <a:lnTo>
                    <a:pt x="2319520" y="1422677"/>
                  </a:lnTo>
                  <a:lnTo>
                    <a:pt x="2340886" y="1386276"/>
                  </a:lnTo>
                  <a:lnTo>
                    <a:pt x="2360435" y="1349077"/>
                  </a:lnTo>
                  <a:lnTo>
                    <a:pt x="2378121" y="1311118"/>
                  </a:lnTo>
                  <a:lnTo>
                    <a:pt x="2393898" y="1272435"/>
                  </a:lnTo>
                  <a:lnTo>
                    <a:pt x="2407720" y="1233066"/>
                  </a:lnTo>
                  <a:lnTo>
                    <a:pt x="2419542" y="1193048"/>
                  </a:lnTo>
                  <a:lnTo>
                    <a:pt x="2429317" y="1152416"/>
                  </a:lnTo>
                  <a:lnTo>
                    <a:pt x="2437000" y="1111209"/>
                  </a:lnTo>
                  <a:lnTo>
                    <a:pt x="2442545" y="1069464"/>
                  </a:lnTo>
                  <a:lnTo>
                    <a:pt x="2445905" y="1027216"/>
                  </a:lnTo>
                  <a:lnTo>
                    <a:pt x="2447035" y="984503"/>
                  </a:lnTo>
                  <a:lnTo>
                    <a:pt x="2445905" y="941801"/>
                  </a:lnTo>
                  <a:lnTo>
                    <a:pt x="2442545" y="899562"/>
                  </a:lnTo>
                  <a:lnTo>
                    <a:pt x="2437000" y="857825"/>
                  </a:lnTo>
                  <a:lnTo>
                    <a:pt x="2429317" y="816627"/>
                  </a:lnTo>
                  <a:lnTo>
                    <a:pt x="2419542" y="776003"/>
                  </a:lnTo>
                  <a:lnTo>
                    <a:pt x="2407720" y="735992"/>
                  </a:lnTo>
                  <a:lnTo>
                    <a:pt x="2393898" y="696630"/>
                  </a:lnTo>
                  <a:lnTo>
                    <a:pt x="2378121" y="657954"/>
                  </a:lnTo>
                  <a:lnTo>
                    <a:pt x="2360435" y="620001"/>
                  </a:lnTo>
                  <a:lnTo>
                    <a:pt x="2340886" y="582808"/>
                  </a:lnTo>
                  <a:lnTo>
                    <a:pt x="2319520" y="546412"/>
                  </a:lnTo>
                  <a:lnTo>
                    <a:pt x="2296383" y="510850"/>
                  </a:lnTo>
                  <a:lnTo>
                    <a:pt x="2271521" y="476158"/>
                  </a:lnTo>
                  <a:lnTo>
                    <a:pt x="2244980" y="442375"/>
                  </a:lnTo>
                  <a:lnTo>
                    <a:pt x="2216805" y="409536"/>
                  </a:lnTo>
                  <a:lnTo>
                    <a:pt x="2187043" y="377680"/>
                  </a:lnTo>
                  <a:lnTo>
                    <a:pt x="2155739" y="346841"/>
                  </a:lnTo>
                  <a:lnTo>
                    <a:pt x="2122939" y="317059"/>
                  </a:lnTo>
                  <a:lnTo>
                    <a:pt x="2088689" y="288369"/>
                  </a:lnTo>
                  <a:lnTo>
                    <a:pt x="2053036" y="260808"/>
                  </a:lnTo>
                  <a:lnTo>
                    <a:pt x="2016024" y="234415"/>
                  </a:lnTo>
                  <a:lnTo>
                    <a:pt x="1977700" y="209224"/>
                  </a:lnTo>
                  <a:lnTo>
                    <a:pt x="1938110" y="185274"/>
                  </a:lnTo>
                  <a:lnTo>
                    <a:pt x="1897300" y="162601"/>
                  </a:lnTo>
                  <a:lnTo>
                    <a:pt x="1855315" y="141243"/>
                  </a:lnTo>
                  <a:lnTo>
                    <a:pt x="1812201" y="121236"/>
                  </a:lnTo>
                  <a:lnTo>
                    <a:pt x="1768005" y="102617"/>
                  </a:lnTo>
                  <a:lnTo>
                    <a:pt x="1722772" y="85423"/>
                  </a:lnTo>
                  <a:lnTo>
                    <a:pt x="1676549" y="69692"/>
                  </a:lnTo>
                  <a:lnTo>
                    <a:pt x="1629380" y="55459"/>
                  </a:lnTo>
                  <a:lnTo>
                    <a:pt x="1581312" y="42762"/>
                  </a:lnTo>
                  <a:lnTo>
                    <a:pt x="1532391" y="31639"/>
                  </a:lnTo>
                  <a:lnTo>
                    <a:pt x="1482662" y="22125"/>
                  </a:lnTo>
                  <a:lnTo>
                    <a:pt x="1432173" y="14259"/>
                  </a:lnTo>
                  <a:lnTo>
                    <a:pt x="1380967" y="8076"/>
                  </a:lnTo>
                  <a:lnTo>
                    <a:pt x="1329093" y="3614"/>
                  </a:lnTo>
                  <a:lnTo>
                    <a:pt x="1276594" y="909"/>
                  </a:lnTo>
                  <a:lnTo>
                    <a:pt x="1223518" y="0"/>
                  </a:lnTo>
                  <a:close/>
                </a:path>
              </a:pathLst>
            </a:custGeom>
            <a:solidFill>
              <a:srgbClr val="5DC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119626" y="1356741"/>
              <a:ext cx="2447290" cy="1969135"/>
            </a:xfrm>
            <a:custGeom>
              <a:avLst/>
              <a:gdLst/>
              <a:ahLst/>
              <a:cxnLst/>
              <a:rect l="l" t="t" r="r" b="b"/>
              <a:pathLst>
                <a:path w="2447290" h="1969135">
                  <a:moveTo>
                    <a:pt x="0" y="984503"/>
                  </a:moveTo>
                  <a:lnTo>
                    <a:pt x="1130" y="941801"/>
                  </a:lnTo>
                  <a:lnTo>
                    <a:pt x="4490" y="899562"/>
                  </a:lnTo>
                  <a:lnTo>
                    <a:pt x="10035" y="857825"/>
                  </a:lnTo>
                  <a:lnTo>
                    <a:pt x="17718" y="816627"/>
                  </a:lnTo>
                  <a:lnTo>
                    <a:pt x="27493" y="776003"/>
                  </a:lnTo>
                  <a:lnTo>
                    <a:pt x="39315" y="735992"/>
                  </a:lnTo>
                  <a:lnTo>
                    <a:pt x="53137" y="696630"/>
                  </a:lnTo>
                  <a:lnTo>
                    <a:pt x="68914" y="657954"/>
                  </a:lnTo>
                  <a:lnTo>
                    <a:pt x="86600" y="620001"/>
                  </a:lnTo>
                  <a:lnTo>
                    <a:pt x="106149" y="582808"/>
                  </a:lnTo>
                  <a:lnTo>
                    <a:pt x="127515" y="546412"/>
                  </a:lnTo>
                  <a:lnTo>
                    <a:pt x="150652" y="510850"/>
                  </a:lnTo>
                  <a:lnTo>
                    <a:pt x="175514" y="476158"/>
                  </a:lnTo>
                  <a:lnTo>
                    <a:pt x="202055" y="442375"/>
                  </a:lnTo>
                  <a:lnTo>
                    <a:pt x="230230" y="409536"/>
                  </a:lnTo>
                  <a:lnTo>
                    <a:pt x="259992" y="377680"/>
                  </a:lnTo>
                  <a:lnTo>
                    <a:pt x="291296" y="346841"/>
                  </a:lnTo>
                  <a:lnTo>
                    <a:pt x="324096" y="317059"/>
                  </a:lnTo>
                  <a:lnTo>
                    <a:pt x="358346" y="288369"/>
                  </a:lnTo>
                  <a:lnTo>
                    <a:pt x="393999" y="260808"/>
                  </a:lnTo>
                  <a:lnTo>
                    <a:pt x="431011" y="234415"/>
                  </a:lnTo>
                  <a:lnTo>
                    <a:pt x="469335" y="209224"/>
                  </a:lnTo>
                  <a:lnTo>
                    <a:pt x="508925" y="185274"/>
                  </a:lnTo>
                  <a:lnTo>
                    <a:pt x="549735" y="162601"/>
                  </a:lnTo>
                  <a:lnTo>
                    <a:pt x="591720" y="141243"/>
                  </a:lnTo>
                  <a:lnTo>
                    <a:pt x="634834" y="121236"/>
                  </a:lnTo>
                  <a:lnTo>
                    <a:pt x="679030" y="102617"/>
                  </a:lnTo>
                  <a:lnTo>
                    <a:pt x="724263" y="85423"/>
                  </a:lnTo>
                  <a:lnTo>
                    <a:pt x="770486" y="69692"/>
                  </a:lnTo>
                  <a:lnTo>
                    <a:pt x="817655" y="55459"/>
                  </a:lnTo>
                  <a:lnTo>
                    <a:pt x="865723" y="42762"/>
                  </a:lnTo>
                  <a:lnTo>
                    <a:pt x="914644" y="31639"/>
                  </a:lnTo>
                  <a:lnTo>
                    <a:pt x="964373" y="22125"/>
                  </a:lnTo>
                  <a:lnTo>
                    <a:pt x="1014862" y="14259"/>
                  </a:lnTo>
                  <a:lnTo>
                    <a:pt x="1066068" y="8076"/>
                  </a:lnTo>
                  <a:lnTo>
                    <a:pt x="1117942" y="3614"/>
                  </a:lnTo>
                  <a:lnTo>
                    <a:pt x="1170441" y="909"/>
                  </a:lnTo>
                  <a:lnTo>
                    <a:pt x="1223518" y="0"/>
                  </a:lnTo>
                  <a:lnTo>
                    <a:pt x="1276594" y="909"/>
                  </a:lnTo>
                  <a:lnTo>
                    <a:pt x="1329093" y="3614"/>
                  </a:lnTo>
                  <a:lnTo>
                    <a:pt x="1380967" y="8076"/>
                  </a:lnTo>
                  <a:lnTo>
                    <a:pt x="1432173" y="14259"/>
                  </a:lnTo>
                  <a:lnTo>
                    <a:pt x="1482662" y="22125"/>
                  </a:lnTo>
                  <a:lnTo>
                    <a:pt x="1532391" y="31639"/>
                  </a:lnTo>
                  <a:lnTo>
                    <a:pt x="1581312" y="42762"/>
                  </a:lnTo>
                  <a:lnTo>
                    <a:pt x="1629380" y="55459"/>
                  </a:lnTo>
                  <a:lnTo>
                    <a:pt x="1676549" y="69692"/>
                  </a:lnTo>
                  <a:lnTo>
                    <a:pt x="1722772" y="85423"/>
                  </a:lnTo>
                  <a:lnTo>
                    <a:pt x="1768005" y="102617"/>
                  </a:lnTo>
                  <a:lnTo>
                    <a:pt x="1812201" y="121236"/>
                  </a:lnTo>
                  <a:lnTo>
                    <a:pt x="1855315" y="141243"/>
                  </a:lnTo>
                  <a:lnTo>
                    <a:pt x="1897300" y="162601"/>
                  </a:lnTo>
                  <a:lnTo>
                    <a:pt x="1938110" y="185274"/>
                  </a:lnTo>
                  <a:lnTo>
                    <a:pt x="1977700" y="209224"/>
                  </a:lnTo>
                  <a:lnTo>
                    <a:pt x="2016024" y="234415"/>
                  </a:lnTo>
                  <a:lnTo>
                    <a:pt x="2053036" y="260808"/>
                  </a:lnTo>
                  <a:lnTo>
                    <a:pt x="2088689" y="288369"/>
                  </a:lnTo>
                  <a:lnTo>
                    <a:pt x="2122939" y="317059"/>
                  </a:lnTo>
                  <a:lnTo>
                    <a:pt x="2155739" y="346841"/>
                  </a:lnTo>
                  <a:lnTo>
                    <a:pt x="2187043" y="377680"/>
                  </a:lnTo>
                  <a:lnTo>
                    <a:pt x="2216805" y="409536"/>
                  </a:lnTo>
                  <a:lnTo>
                    <a:pt x="2244980" y="442375"/>
                  </a:lnTo>
                  <a:lnTo>
                    <a:pt x="2271521" y="476158"/>
                  </a:lnTo>
                  <a:lnTo>
                    <a:pt x="2296383" y="510850"/>
                  </a:lnTo>
                  <a:lnTo>
                    <a:pt x="2319520" y="546412"/>
                  </a:lnTo>
                  <a:lnTo>
                    <a:pt x="2340886" y="582808"/>
                  </a:lnTo>
                  <a:lnTo>
                    <a:pt x="2360435" y="620001"/>
                  </a:lnTo>
                  <a:lnTo>
                    <a:pt x="2378121" y="657954"/>
                  </a:lnTo>
                  <a:lnTo>
                    <a:pt x="2393898" y="696630"/>
                  </a:lnTo>
                  <a:lnTo>
                    <a:pt x="2407720" y="735992"/>
                  </a:lnTo>
                  <a:lnTo>
                    <a:pt x="2419542" y="776003"/>
                  </a:lnTo>
                  <a:lnTo>
                    <a:pt x="2429317" y="816627"/>
                  </a:lnTo>
                  <a:lnTo>
                    <a:pt x="2437000" y="857825"/>
                  </a:lnTo>
                  <a:lnTo>
                    <a:pt x="2442545" y="899562"/>
                  </a:lnTo>
                  <a:lnTo>
                    <a:pt x="2445905" y="941801"/>
                  </a:lnTo>
                  <a:lnTo>
                    <a:pt x="2447035" y="984503"/>
                  </a:lnTo>
                  <a:lnTo>
                    <a:pt x="2445905" y="1027216"/>
                  </a:lnTo>
                  <a:lnTo>
                    <a:pt x="2442545" y="1069464"/>
                  </a:lnTo>
                  <a:lnTo>
                    <a:pt x="2437000" y="1111209"/>
                  </a:lnTo>
                  <a:lnTo>
                    <a:pt x="2429317" y="1152416"/>
                  </a:lnTo>
                  <a:lnTo>
                    <a:pt x="2419542" y="1193048"/>
                  </a:lnTo>
                  <a:lnTo>
                    <a:pt x="2407720" y="1233066"/>
                  </a:lnTo>
                  <a:lnTo>
                    <a:pt x="2393898" y="1272435"/>
                  </a:lnTo>
                  <a:lnTo>
                    <a:pt x="2378121" y="1311118"/>
                  </a:lnTo>
                  <a:lnTo>
                    <a:pt x="2360435" y="1349077"/>
                  </a:lnTo>
                  <a:lnTo>
                    <a:pt x="2340886" y="1386276"/>
                  </a:lnTo>
                  <a:lnTo>
                    <a:pt x="2319520" y="1422677"/>
                  </a:lnTo>
                  <a:lnTo>
                    <a:pt x="2296383" y="1458244"/>
                  </a:lnTo>
                  <a:lnTo>
                    <a:pt x="2271521" y="1492939"/>
                  </a:lnTo>
                  <a:lnTo>
                    <a:pt x="2244980" y="1526727"/>
                  </a:lnTo>
                  <a:lnTo>
                    <a:pt x="2216805" y="1559569"/>
                  </a:lnTo>
                  <a:lnTo>
                    <a:pt x="2187043" y="1591430"/>
                  </a:lnTo>
                  <a:lnTo>
                    <a:pt x="2155739" y="1622271"/>
                  </a:lnTo>
                  <a:lnTo>
                    <a:pt x="2122939" y="1652057"/>
                  </a:lnTo>
                  <a:lnTo>
                    <a:pt x="2088689" y="1680749"/>
                  </a:lnTo>
                  <a:lnTo>
                    <a:pt x="2053036" y="1708312"/>
                  </a:lnTo>
                  <a:lnTo>
                    <a:pt x="2016024" y="1734708"/>
                  </a:lnTo>
                  <a:lnTo>
                    <a:pt x="1977700" y="1759900"/>
                  </a:lnTo>
                  <a:lnTo>
                    <a:pt x="1938110" y="1783852"/>
                  </a:lnTo>
                  <a:lnTo>
                    <a:pt x="1897300" y="1806526"/>
                  </a:lnTo>
                  <a:lnTo>
                    <a:pt x="1855315" y="1827886"/>
                  </a:lnTo>
                  <a:lnTo>
                    <a:pt x="1812201" y="1847894"/>
                  </a:lnTo>
                  <a:lnTo>
                    <a:pt x="1768005" y="1866514"/>
                  </a:lnTo>
                  <a:lnTo>
                    <a:pt x="1722772" y="1883709"/>
                  </a:lnTo>
                  <a:lnTo>
                    <a:pt x="1676549" y="1899441"/>
                  </a:lnTo>
                  <a:lnTo>
                    <a:pt x="1629380" y="1913674"/>
                  </a:lnTo>
                  <a:lnTo>
                    <a:pt x="1581312" y="1926371"/>
                  </a:lnTo>
                  <a:lnTo>
                    <a:pt x="1532391" y="1937495"/>
                  </a:lnTo>
                  <a:lnTo>
                    <a:pt x="1482662" y="1947008"/>
                  </a:lnTo>
                  <a:lnTo>
                    <a:pt x="1432173" y="1954875"/>
                  </a:lnTo>
                  <a:lnTo>
                    <a:pt x="1380967" y="1961058"/>
                  </a:lnTo>
                  <a:lnTo>
                    <a:pt x="1329093" y="1965520"/>
                  </a:lnTo>
                  <a:lnTo>
                    <a:pt x="1276594" y="1968225"/>
                  </a:lnTo>
                  <a:lnTo>
                    <a:pt x="1223518" y="1969135"/>
                  </a:lnTo>
                  <a:lnTo>
                    <a:pt x="1170441" y="1968225"/>
                  </a:lnTo>
                  <a:lnTo>
                    <a:pt x="1117942" y="1965520"/>
                  </a:lnTo>
                  <a:lnTo>
                    <a:pt x="1066068" y="1961058"/>
                  </a:lnTo>
                  <a:lnTo>
                    <a:pt x="1014862" y="1954875"/>
                  </a:lnTo>
                  <a:lnTo>
                    <a:pt x="964373" y="1947008"/>
                  </a:lnTo>
                  <a:lnTo>
                    <a:pt x="914644" y="1937495"/>
                  </a:lnTo>
                  <a:lnTo>
                    <a:pt x="865723" y="1926371"/>
                  </a:lnTo>
                  <a:lnTo>
                    <a:pt x="817655" y="1913674"/>
                  </a:lnTo>
                  <a:lnTo>
                    <a:pt x="770486" y="1899441"/>
                  </a:lnTo>
                  <a:lnTo>
                    <a:pt x="724263" y="1883709"/>
                  </a:lnTo>
                  <a:lnTo>
                    <a:pt x="679030" y="1866514"/>
                  </a:lnTo>
                  <a:lnTo>
                    <a:pt x="634834" y="1847894"/>
                  </a:lnTo>
                  <a:lnTo>
                    <a:pt x="591720" y="1827886"/>
                  </a:lnTo>
                  <a:lnTo>
                    <a:pt x="549735" y="1806526"/>
                  </a:lnTo>
                  <a:lnTo>
                    <a:pt x="508925" y="1783852"/>
                  </a:lnTo>
                  <a:lnTo>
                    <a:pt x="469335" y="1759900"/>
                  </a:lnTo>
                  <a:lnTo>
                    <a:pt x="431011" y="1734708"/>
                  </a:lnTo>
                  <a:lnTo>
                    <a:pt x="393999" y="1708312"/>
                  </a:lnTo>
                  <a:lnTo>
                    <a:pt x="358346" y="1680749"/>
                  </a:lnTo>
                  <a:lnTo>
                    <a:pt x="324096" y="1652057"/>
                  </a:lnTo>
                  <a:lnTo>
                    <a:pt x="291296" y="1622271"/>
                  </a:lnTo>
                  <a:lnTo>
                    <a:pt x="259992" y="1591430"/>
                  </a:lnTo>
                  <a:lnTo>
                    <a:pt x="230230" y="1559569"/>
                  </a:lnTo>
                  <a:lnTo>
                    <a:pt x="202055" y="1526727"/>
                  </a:lnTo>
                  <a:lnTo>
                    <a:pt x="175514" y="1492939"/>
                  </a:lnTo>
                  <a:lnTo>
                    <a:pt x="150652" y="1458244"/>
                  </a:lnTo>
                  <a:lnTo>
                    <a:pt x="127515" y="1422677"/>
                  </a:lnTo>
                  <a:lnTo>
                    <a:pt x="106149" y="1386276"/>
                  </a:lnTo>
                  <a:lnTo>
                    <a:pt x="86600" y="1349077"/>
                  </a:lnTo>
                  <a:lnTo>
                    <a:pt x="68914" y="1311118"/>
                  </a:lnTo>
                  <a:lnTo>
                    <a:pt x="53137" y="1272435"/>
                  </a:lnTo>
                  <a:lnTo>
                    <a:pt x="39315" y="1233066"/>
                  </a:lnTo>
                  <a:lnTo>
                    <a:pt x="27493" y="1193048"/>
                  </a:lnTo>
                  <a:lnTo>
                    <a:pt x="17718" y="1152416"/>
                  </a:lnTo>
                  <a:lnTo>
                    <a:pt x="10035" y="1111209"/>
                  </a:lnTo>
                  <a:lnTo>
                    <a:pt x="4490" y="1069464"/>
                  </a:lnTo>
                  <a:lnTo>
                    <a:pt x="1130" y="1027216"/>
                  </a:lnTo>
                  <a:lnTo>
                    <a:pt x="0" y="984503"/>
                  </a:lnTo>
                  <a:close/>
                </a:path>
              </a:pathLst>
            </a:custGeom>
            <a:ln w="15875">
              <a:solidFill>
                <a:srgbClr val="236A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65520" y="2151380"/>
              <a:ext cx="1656079" cy="120903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510019" y="2479929"/>
            <a:ext cx="767715" cy="497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">
              <a:lnSpc>
                <a:spcPct val="100000"/>
              </a:lnSpc>
              <a:spcBef>
                <a:spcPts val="100"/>
              </a:spcBef>
            </a:pPr>
            <a:r>
              <a:rPr lang="ru-RU" sz="1700" b="1" i="1" spc="-10" dirty="0" smtClean="0">
                <a:solidFill>
                  <a:srgbClr val="FFFFFF"/>
                </a:solidFill>
                <a:latin typeface="Trebuchet MS"/>
                <a:cs typeface="Trebuchet MS"/>
              </a:rPr>
              <a:t>931,46</a:t>
            </a:r>
            <a:endParaRPr sz="17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4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тыс.руб</a:t>
            </a:r>
            <a:endParaRPr sz="1400" dirty="0">
              <a:latin typeface="Trebuchet MS"/>
              <a:cs typeface="Trebuchet M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211580" y="3492563"/>
            <a:ext cx="678180" cy="2059939"/>
            <a:chOff x="1211580" y="3492563"/>
            <a:chExt cx="678180" cy="2059939"/>
          </a:xfrm>
        </p:grpSpPr>
        <p:sp>
          <p:nvSpPr>
            <p:cNvPr id="11" name="object 11"/>
            <p:cNvSpPr/>
            <p:nvPr/>
          </p:nvSpPr>
          <p:spPr>
            <a:xfrm>
              <a:off x="1264310" y="3500501"/>
              <a:ext cx="570230" cy="471805"/>
            </a:xfrm>
            <a:custGeom>
              <a:avLst/>
              <a:gdLst/>
              <a:ahLst/>
              <a:cxnLst/>
              <a:rect l="l" t="t" r="r" b="b"/>
              <a:pathLst>
                <a:path w="570230" h="471804">
                  <a:moveTo>
                    <a:pt x="284962" y="0"/>
                  </a:moveTo>
                  <a:lnTo>
                    <a:pt x="233747" y="3797"/>
                  </a:lnTo>
                  <a:lnTo>
                    <a:pt x="185541" y="14747"/>
                  </a:lnTo>
                  <a:lnTo>
                    <a:pt x="141148" y="32182"/>
                  </a:lnTo>
                  <a:lnTo>
                    <a:pt x="101376" y="55438"/>
                  </a:lnTo>
                  <a:lnTo>
                    <a:pt x="67028" y="83847"/>
                  </a:lnTo>
                  <a:lnTo>
                    <a:pt x="38911" y="116745"/>
                  </a:lnTo>
                  <a:lnTo>
                    <a:pt x="17831" y="153466"/>
                  </a:lnTo>
                  <a:lnTo>
                    <a:pt x="4592" y="193343"/>
                  </a:lnTo>
                  <a:lnTo>
                    <a:pt x="0" y="235712"/>
                  </a:lnTo>
                  <a:lnTo>
                    <a:pt x="4592" y="278080"/>
                  </a:lnTo>
                  <a:lnTo>
                    <a:pt x="17831" y="317957"/>
                  </a:lnTo>
                  <a:lnTo>
                    <a:pt x="38911" y="354678"/>
                  </a:lnTo>
                  <a:lnTo>
                    <a:pt x="67028" y="387576"/>
                  </a:lnTo>
                  <a:lnTo>
                    <a:pt x="101376" y="415985"/>
                  </a:lnTo>
                  <a:lnTo>
                    <a:pt x="141148" y="439241"/>
                  </a:lnTo>
                  <a:lnTo>
                    <a:pt x="185541" y="456676"/>
                  </a:lnTo>
                  <a:lnTo>
                    <a:pt x="233747" y="467626"/>
                  </a:lnTo>
                  <a:lnTo>
                    <a:pt x="284962" y="471424"/>
                  </a:lnTo>
                  <a:lnTo>
                    <a:pt x="336178" y="467626"/>
                  </a:lnTo>
                  <a:lnTo>
                    <a:pt x="384387" y="456676"/>
                  </a:lnTo>
                  <a:lnTo>
                    <a:pt x="428783" y="439241"/>
                  </a:lnTo>
                  <a:lnTo>
                    <a:pt x="468559" y="415985"/>
                  </a:lnTo>
                  <a:lnTo>
                    <a:pt x="502911" y="387576"/>
                  </a:lnTo>
                  <a:lnTo>
                    <a:pt x="531032" y="354678"/>
                  </a:lnTo>
                  <a:lnTo>
                    <a:pt x="552116" y="317957"/>
                  </a:lnTo>
                  <a:lnTo>
                    <a:pt x="565357" y="278080"/>
                  </a:lnTo>
                  <a:lnTo>
                    <a:pt x="569950" y="235712"/>
                  </a:lnTo>
                  <a:lnTo>
                    <a:pt x="565357" y="193343"/>
                  </a:lnTo>
                  <a:lnTo>
                    <a:pt x="552116" y="153466"/>
                  </a:lnTo>
                  <a:lnTo>
                    <a:pt x="531032" y="116745"/>
                  </a:lnTo>
                  <a:lnTo>
                    <a:pt x="502911" y="83847"/>
                  </a:lnTo>
                  <a:lnTo>
                    <a:pt x="468559" y="55438"/>
                  </a:lnTo>
                  <a:lnTo>
                    <a:pt x="428783" y="32182"/>
                  </a:lnTo>
                  <a:lnTo>
                    <a:pt x="384387" y="14747"/>
                  </a:lnTo>
                  <a:lnTo>
                    <a:pt x="336178" y="3797"/>
                  </a:lnTo>
                  <a:lnTo>
                    <a:pt x="284962" y="0"/>
                  </a:lnTo>
                  <a:close/>
                </a:path>
              </a:pathLst>
            </a:custGeom>
            <a:solidFill>
              <a:srgbClr val="5DC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64310" y="3500501"/>
              <a:ext cx="570230" cy="471805"/>
            </a:xfrm>
            <a:custGeom>
              <a:avLst/>
              <a:gdLst/>
              <a:ahLst/>
              <a:cxnLst/>
              <a:rect l="l" t="t" r="r" b="b"/>
              <a:pathLst>
                <a:path w="570230" h="471804">
                  <a:moveTo>
                    <a:pt x="0" y="235712"/>
                  </a:moveTo>
                  <a:lnTo>
                    <a:pt x="4592" y="193343"/>
                  </a:lnTo>
                  <a:lnTo>
                    <a:pt x="17831" y="153466"/>
                  </a:lnTo>
                  <a:lnTo>
                    <a:pt x="38911" y="116745"/>
                  </a:lnTo>
                  <a:lnTo>
                    <a:pt x="67028" y="83847"/>
                  </a:lnTo>
                  <a:lnTo>
                    <a:pt x="101376" y="55438"/>
                  </a:lnTo>
                  <a:lnTo>
                    <a:pt x="141148" y="32182"/>
                  </a:lnTo>
                  <a:lnTo>
                    <a:pt x="185541" y="14747"/>
                  </a:lnTo>
                  <a:lnTo>
                    <a:pt x="233747" y="3797"/>
                  </a:lnTo>
                  <a:lnTo>
                    <a:pt x="284962" y="0"/>
                  </a:lnTo>
                  <a:lnTo>
                    <a:pt x="336178" y="3797"/>
                  </a:lnTo>
                  <a:lnTo>
                    <a:pt x="384387" y="14747"/>
                  </a:lnTo>
                  <a:lnTo>
                    <a:pt x="428783" y="32182"/>
                  </a:lnTo>
                  <a:lnTo>
                    <a:pt x="468559" y="55438"/>
                  </a:lnTo>
                  <a:lnTo>
                    <a:pt x="502911" y="83847"/>
                  </a:lnTo>
                  <a:lnTo>
                    <a:pt x="531032" y="116745"/>
                  </a:lnTo>
                  <a:lnTo>
                    <a:pt x="552116" y="153466"/>
                  </a:lnTo>
                  <a:lnTo>
                    <a:pt x="565357" y="193343"/>
                  </a:lnTo>
                  <a:lnTo>
                    <a:pt x="569950" y="235712"/>
                  </a:lnTo>
                  <a:lnTo>
                    <a:pt x="565357" y="278080"/>
                  </a:lnTo>
                  <a:lnTo>
                    <a:pt x="552116" y="317957"/>
                  </a:lnTo>
                  <a:lnTo>
                    <a:pt x="531032" y="354678"/>
                  </a:lnTo>
                  <a:lnTo>
                    <a:pt x="502911" y="387576"/>
                  </a:lnTo>
                  <a:lnTo>
                    <a:pt x="468559" y="415985"/>
                  </a:lnTo>
                  <a:lnTo>
                    <a:pt x="428783" y="439241"/>
                  </a:lnTo>
                  <a:lnTo>
                    <a:pt x="384387" y="456676"/>
                  </a:lnTo>
                  <a:lnTo>
                    <a:pt x="336178" y="467626"/>
                  </a:lnTo>
                  <a:lnTo>
                    <a:pt x="284962" y="471424"/>
                  </a:lnTo>
                  <a:lnTo>
                    <a:pt x="233747" y="467626"/>
                  </a:lnTo>
                  <a:lnTo>
                    <a:pt x="185541" y="456676"/>
                  </a:lnTo>
                  <a:lnTo>
                    <a:pt x="141148" y="439241"/>
                  </a:lnTo>
                  <a:lnTo>
                    <a:pt x="101376" y="415985"/>
                  </a:lnTo>
                  <a:lnTo>
                    <a:pt x="67028" y="387576"/>
                  </a:lnTo>
                  <a:lnTo>
                    <a:pt x="38911" y="354678"/>
                  </a:lnTo>
                  <a:lnTo>
                    <a:pt x="17831" y="317957"/>
                  </a:lnTo>
                  <a:lnTo>
                    <a:pt x="4592" y="278080"/>
                  </a:lnTo>
                  <a:lnTo>
                    <a:pt x="0" y="235712"/>
                  </a:lnTo>
                  <a:close/>
                </a:path>
              </a:pathLst>
            </a:custGeom>
            <a:ln w="15875">
              <a:solidFill>
                <a:srgbClr val="236A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11580" y="4975860"/>
              <a:ext cx="678180" cy="57658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4740909" y="2080197"/>
            <a:ext cx="1101090" cy="815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8110">
              <a:lnSpc>
                <a:spcPct val="100000"/>
              </a:lnSpc>
              <a:spcBef>
                <a:spcPts val="100"/>
              </a:spcBef>
            </a:pPr>
            <a:r>
              <a:rPr lang="ru-RU" sz="1600" b="1" i="1" dirty="0" smtClean="0">
                <a:solidFill>
                  <a:srgbClr val="FFFFFF"/>
                </a:solidFill>
                <a:latin typeface="Trebuchet MS"/>
                <a:cs typeface="Trebuchet MS"/>
              </a:rPr>
              <a:t>79 777,04</a:t>
            </a:r>
            <a:endParaRPr sz="1600" dirty="0">
              <a:latin typeface="Trebuchet MS"/>
              <a:cs typeface="Trebuchet MS"/>
            </a:endParaRPr>
          </a:p>
          <a:p>
            <a:pPr marL="146050">
              <a:lnSpc>
                <a:spcPct val="100000"/>
              </a:lnSpc>
            </a:pPr>
            <a:r>
              <a:rPr sz="1600" b="1" i="1" dirty="0">
                <a:solidFill>
                  <a:srgbClr val="FFFFFF"/>
                </a:solidFill>
                <a:latin typeface="Trebuchet MS"/>
                <a:cs typeface="Trebuchet MS"/>
              </a:rPr>
              <a:t>тыс.</a:t>
            </a:r>
            <a:r>
              <a:rPr sz="1600" b="1" i="1" spc="-25" dirty="0">
                <a:solidFill>
                  <a:srgbClr val="FFFFFF"/>
                </a:solidFill>
                <a:latin typeface="Trebuchet MS"/>
                <a:cs typeface="Trebuchet MS"/>
              </a:rPr>
              <a:t> руб</a:t>
            </a:r>
            <a:endParaRPr sz="16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lang="ru-RU" sz="1600" b="1" i="1" dirty="0" smtClean="0">
                <a:latin typeface="Calibri"/>
                <a:cs typeface="Calibri"/>
              </a:rPr>
              <a:t>98,8</a:t>
            </a:r>
            <a:r>
              <a:rPr sz="1600" b="1" i="1" spc="-25" dirty="0" smtClean="0">
                <a:latin typeface="Calibri"/>
                <a:cs typeface="Calibri"/>
              </a:rPr>
              <a:t> </a:t>
            </a:r>
            <a:r>
              <a:rPr sz="1600" b="1" i="1" spc="-50" dirty="0">
                <a:latin typeface="Calibri"/>
                <a:cs typeface="Calibri"/>
              </a:rPr>
              <a:t>%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90945" y="3178429"/>
            <a:ext cx="43497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i="1" spc="-20" dirty="0" smtClean="0">
                <a:latin typeface="Calibri"/>
                <a:cs typeface="Calibri"/>
              </a:rPr>
              <a:t>1,2</a:t>
            </a:r>
            <a:r>
              <a:rPr sz="1600" b="1" i="1" spc="-20" dirty="0" smtClean="0">
                <a:latin typeface="Calibri"/>
                <a:cs typeface="Calibri"/>
              </a:rPr>
              <a:t>%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052192" y="3636657"/>
            <a:ext cx="7920990" cy="720090"/>
          </a:xfrm>
          <a:prstGeom prst="rect">
            <a:avLst/>
          </a:prstGeom>
          <a:solidFill>
            <a:srgbClr val="4E67C7"/>
          </a:solidFill>
          <a:ln w="15875">
            <a:solidFill>
              <a:srgbClr val="1C2B68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b="1" i="1" dirty="0">
                <a:solidFill>
                  <a:srgbClr val="FFFFFF"/>
                </a:solidFill>
                <a:latin typeface="Trebuchet MS"/>
                <a:cs typeface="Trebuchet MS"/>
              </a:rPr>
              <a:t>Программные</a:t>
            </a:r>
            <a:r>
              <a:rPr sz="1600" b="1" i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расходы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052192" y="4669549"/>
            <a:ext cx="7999730" cy="864235"/>
          </a:xfrm>
          <a:prstGeom prst="rect">
            <a:avLst/>
          </a:prstGeom>
          <a:solidFill>
            <a:srgbClr val="4E67C7"/>
          </a:solidFill>
          <a:ln w="15875">
            <a:solidFill>
              <a:srgbClr val="1C2B68"/>
            </a:solidFill>
          </a:ln>
        </p:spPr>
        <p:txBody>
          <a:bodyPr vert="horz" wrap="square" lIns="0" tIns="730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75"/>
              </a:spcBef>
            </a:pPr>
            <a:endParaRPr sz="1600" dirty="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600" b="1" i="1" dirty="0">
                <a:solidFill>
                  <a:srgbClr val="FFFFFF"/>
                </a:solidFill>
                <a:latin typeface="Trebuchet MS"/>
                <a:cs typeface="Trebuchet MS"/>
              </a:rPr>
              <a:t>Непрограммные</a:t>
            </a:r>
            <a:r>
              <a:rPr sz="1600" b="1" i="1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расходы</a:t>
            </a:r>
            <a:endParaRPr sz="16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845819" y="3071431"/>
            <a:ext cx="908875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Благодарю</a:t>
            </a:r>
            <a:r>
              <a:rPr sz="6600" b="1" i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66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за</a:t>
            </a:r>
            <a:r>
              <a:rPr sz="6600" b="1" i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66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внимание!</a:t>
            </a:r>
            <a:endParaRPr sz="6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578734" y="1314382"/>
            <a:ext cx="488061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985" dirty="0"/>
              <a:t>ПОНЯТИЕ</a:t>
            </a:r>
            <a:r>
              <a:rPr sz="4400" spc="-434" dirty="0"/>
              <a:t> </a:t>
            </a:r>
            <a:r>
              <a:rPr sz="4400" spc="-1090" dirty="0"/>
              <a:t>БЮДЖЕТА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 marR="5080" algn="just">
              <a:lnSpc>
                <a:spcPct val="80200"/>
              </a:lnSpc>
              <a:spcBef>
                <a:spcPts val="690"/>
              </a:spcBef>
            </a:pPr>
            <a:r>
              <a:rPr b="1" spc="-270" dirty="0">
                <a:latin typeface="Arial"/>
                <a:cs typeface="Arial"/>
              </a:rPr>
              <a:t>Бюджет</a:t>
            </a:r>
            <a:r>
              <a:rPr b="1" spc="100" dirty="0">
                <a:latin typeface="Arial"/>
                <a:cs typeface="Arial"/>
              </a:rPr>
              <a:t> </a:t>
            </a:r>
            <a:r>
              <a:rPr spc="434" dirty="0"/>
              <a:t>–</a:t>
            </a:r>
            <a:r>
              <a:rPr spc="140" dirty="0"/>
              <a:t> </a:t>
            </a:r>
            <a:r>
              <a:rPr spc="-95" dirty="0"/>
              <a:t>это</a:t>
            </a:r>
            <a:r>
              <a:rPr spc="135" dirty="0"/>
              <a:t> </a:t>
            </a:r>
            <a:r>
              <a:rPr spc="-275" dirty="0"/>
              <a:t>форма</a:t>
            </a:r>
            <a:r>
              <a:rPr spc="135" dirty="0"/>
              <a:t> </a:t>
            </a:r>
            <a:r>
              <a:rPr spc="-215" dirty="0"/>
              <a:t>образования</a:t>
            </a:r>
            <a:r>
              <a:rPr spc="135" dirty="0"/>
              <a:t> </a:t>
            </a:r>
            <a:r>
              <a:rPr dirty="0"/>
              <a:t>и</a:t>
            </a:r>
            <a:r>
              <a:rPr spc="140" dirty="0"/>
              <a:t> </a:t>
            </a:r>
            <a:r>
              <a:rPr spc="-204" dirty="0"/>
              <a:t>расходования</a:t>
            </a:r>
            <a:r>
              <a:rPr spc="140" dirty="0"/>
              <a:t> </a:t>
            </a:r>
            <a:r>
              <a:rPr spc="-265" dirty="0"/>
              <a:t>фонда </a:t>
            </a:r>
            <a:r>
              <a:rPr spc="-10" dirty="0"/>
              <a:t>денежных</a:t>
            </a:r>
            <a:r>
              <a:rPr spc="550" dirty="0"/>
              <a:t> </a:t>
            </a:r>
            <a:r>
              <a:rPr dirty="0"/>
              <a:t>средств</a:t>
            </a:r>
            <a:r>
              <a:rPr spc="560" dirty="0"/>
              <a:t> </a:t>
            </a:r>
            <a:r>
              <a:rPr dirty="0"/>
              <a:t>в</a:t>
            </a:r>
            <a:r>
              <a:rPr spc="555" dirty="0"/>
              <a:t> </a:t>
            </a:r>
            <a:r>
              <a:rPr dirty="0"/>
              <a:t>расчете</a:t>
            </a:r>
            <a:r>
              <a:rPr spc="555" dirty="0"/>
              <a:t> </a:t>
            </a:r>
            <a:r>
              <a:rPr dirty="0"/>
              <a:t>на</a:t>
            </a:r>
            <a:r>
              <a:rPr spc="555" dirty="0"/>
              <a:t> </a:t>
            </a:r>
            <a:r>
              <a:rPr spc="-45" dirty="0"/>
              <a:t>финансовый</a:t>
            </a:r>
            <a:r>
              <a:rPr spc="560" dirty="0"/>
              <a:t> </a:t>
            </a:r>
            <a:r>
              <a:rPr spc="-110" dirty="0"/>
              <a:t>год, </a:t>
            </a:r>
            <a:r>
              <a:rPr spc="-200" dirty="0"/>
              <a:t>предназначенных</a:t>
            </a:r>
            <a:r>
              <a:rPr spc="35" dirty="0"/>
              <a:t> </a:t>
            </a:r>
            <a:r>
              <a:rPr dirty="0"/>
              <a:t>для</a:t>
            </a:r>
            <a:r>
              <a:rPr spc="45" dirty="0"/>
              <a:t> </a:t>
            </a:r>
            <a:r>
              <a:rPr spc="-180" dirty="0"/>
              <a:t>финансового</a:t>
            </a:r>
            <a:r>
              <a:rPr spc="50" dirty="0"/>
              <a:t> </a:t>
            </a:r>
            <a:r>
              <a:rPr spc="-170" dirty="0"/>
              <a:t>обеспечения</a:t>
            </a:r>
            <a:r>
              <a:rPr spc="40" dirty="0"/>
              <a:t> </a:t>
            </a:r>
            <a:r>
              <a:rPr spc="-114" dirty="0"/>
              <a:t>задач</a:t>
            </a:r>
            <a:r>
              <a:rPr spc="40" dirty="0"/>
              <a:t> </a:t>
            </a:r>
            <a:r>
              <a:rPr spc="-50" dirty="0"/>
              <a:t>и </a:t>
            </a:r>
            <a:r>
              <a:rPr spc="-55" dirty="0"/>
              <a:t>функций,</a:t>
            </a:r>
            <a:r>
              <a:rPr spc="520" dirty="0"/>
              <a:t> </a:t>
            </a:r>
            <a:r>
              <a:rPr spc="-80" dirty="0"/>
              <a:t>отнесенных</a:t>
            </a:r>
            <a:r>
              <a:rPr spc="505" dirty="0"/>
              <a:t> </a:t>
            </a:r>
            <a:r>
              <a:rPr spc="-340" dirty="0"/>
              <a:t>к</a:t>
            </a:r>
            <a:r>
              <a:rPr spc="520" dirty="0"/>
              <a:t> </a:t>
            </a:r>
            <a:r>
              <a:rPr spc="-254" dirty="0"/>
              <a:t>предметам</a:t>
            </a:r>
            <a:r>
              <a:rPr spc="530" dirty="0"/>
              <a:t> </a:t>
            </a:r>
            <a:r>
              <a:rPr dirty="0"/>
              <a:t>ведения</a:t>
            </a:r>
            <a:r>
              <a:rPr spc="515" dirty="0"/>
              <a:t> </a:t>
            </a:r>
            <a:r>
              <a:rPr spc="-180" dirty="0"/>
              <a:t>местного </a:t>
            </a:r>
            <a:r>
              <a:rPr dirty="0"/>
              <a:t>самоуправления,</a:t>
            </a:r>
            <a:r>
              <a:rPr spc="240" dirty="0"/>
              <a:t>   </a:t>
            </a:r>
            <a:r>
              <a:rPr dirty="0"/>
              <a:t>путём</a:t>
            </a:r>
            <a:r>
              <a:rPr spc="240" dirty="0"/>
              <a:t>   </a:t>
            </a:r>
            <a:r>
              <a:rPr dirty="0"/>
              <a:t>исполнения</a:t>
            </a:r>
            <a:r>
              <a:rPr spc="240" dirty="0"/>
              <a:t>   </a:t>
            </a:r>
            <a:r>
              <a:rPr spc="-180" dirty="0"/>
              <a:t>расходных </a:t>
            </a:r>
            <a:r>
              <a:rPr spc="-229" dirty="0"/>
              <a:t>обязательств</a:t>
            </a:r>
            <a:r>
              <a:rPr spc="55" dirty="0"/>
              <a:t> </a:t>
            </a:r>
            <a:r>
              <a:rPr spc="-240" dirty="0"/>
              <a:t>муниципального</a:t>
            </a:r>
            <a:r>
              <a:rPr spc="90" dirty="0"/>
              <a:t> </a:t>
            </a:r>
            <a:r>
              <a:rPr spc="-125" dirty="0"/>
              <a:t>образования.</a:t>
            </a:r>
          </a:p>
          <a:p>
            <a:pPr>
              <a:lnSpc>
                <a:spcPct val="100000"/>
              </a:lnSpc>
            </a:pPr>
            <a:endParaRPr spc="-125" dirty="0"/>
          </a:p>
          <a:p>
            <a:pPr>
              <a:lnSpc>
                <a:spcPct val="100000"/>
              </a:lnSpc>
              <a:spcBef>
                <a:spcPts val="1739"/>
              </a:spcBef>
            </a:pPr>
            <a:endParaRPr spc="-125" dirty="0"/>
          </a:p>
          <a:p>
            <a:pPr marL="800100">
              <a:lnSpc>
                <a:spcPct val="100000"/>
              </a:lnSpc>
            </a:pPr>
            <a:r>
              <a:rPr b="1" spc="-475" dirty="0">
                <a:latin typeface="Arial"/>
                <a:cs typeface="Arial"/>
              </a:rPr>
              <a:t>Составные</a:t>
            </a:r>
            <a:r>
              <a:rPr b="1" spc="-229" dirty="0">
                <a:latin typeface="Arial"/>
                <a:cs typeface="Arial"/>
              </a:rPr>
              <a:t> </a:t>
            </a:r>
            <a:r>
              <a:rPr b="1" spc="-434" dirty="0">
                <a:latin typeface="Arial"/>
                <a:cs typeface="Arial"/>
              </a:rPr>
              <a:t>части</a:t>
            </a:r>
            <a:r>
              <a:rPr b="1" spc="-235" dirty="0">
                <a:latin typeface="Arial"/>
                <a:cs typeface="Arial"/>
              </a:rPr>
              <a:t> </a:t>
            </a:r>
            <a:r>
              <a:rPr b="1" spc="-495" dirty="0">
                <a:latin typeface="Arial"/>
                <a:cs typeface="Arial"/>
              </a:rPr>
              <a:t>бюджета</a:t>
            </a:r>
            <a:r>
              <a:rPr b="1" spc="-225" dirty="0">
                <a:latin typeface="Arial"/>
                <a:cs typeface="Arial"/>
              </a:rPr>
              <a:t> </a:t>
            </a:r>
            <a:r>
              <a:rPr spc="225" dirty="0"/>
              <a:t>–</a:t>
            </a:r>
            <a:r>
              <a:rPr spc="-235" dirty="0"/>
              <a:t> </a:t>
            </a:r>
            <a:r>
              <a:rPr spc="-455" dirty="0"/>
              <a:t>доходы</a:t>
            </a:r>
            <a:r>
              <a:rPr spc="-190" dirty="0"/>
              <a:t> </a:t>
            </a:r>
            <a:r>
              <a:rPr spc="-434" dirty="0"/>
              <a:t>и</a:t>
            </a:r>
            <a:r>
              <a:rPr spc="-235" dirty="0"/>
              <a:t> </a:t>
            </a:r>
            <a:r>
              <a:rPr spc="-450" dirty="0"/>
              <a:t>расходы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710" dirty="0"/>
              <a:t>РАСХОДЫ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i="0" spc="-20" dirty="0">
                <a:solidFill>
                  <a:srgbClr val="C3250C"/>
                </a:solidFill>
                <a:latin typeface="Times New Roman"/>
                <a:cs typeface="Times New Roman"/>
              </a:rPr>
              <a:t>Расходная</a:t>
            </a:r>
            <a:r>
              <a:rPr i="0" spc="-70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i="0" dirty="0">
                <a:solidFill>
                  <a:srgbClr val="C3250C"/>
                </a:solidFill>
                <a:latin typeface="Times New Roman"/>
                <a:cs typeface="Times New Roman"/>
              </a:rPr>
              <a:t>часть</a:t>
            </a:r>
            <a:r>
              <a:rPr i="0" spc="-5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i="0" spc="-10" dirty="0">
                <a:solidFill>
                  <a:srgbClr val="C3250C"/>
                </a:solidFill>
                <a:latin typeface="Times New Roman"/>
                <a:cs typeface="Times New Roman"/>
              </a:rPr>
              <a:t>бюджета </a:t>
            </a:r>
            <a:r>
              <a:rPr dirty="0">
                <a:solidFill>
                  <a:srgbClr val="C3250C"/>
                </a:solidFill>
              </a:rPr>
              <a:t>–</a:t>
            </a:r>
            <a:r>
              <a:rPr spc="655" dirty="0">
                <a:solidFill>
                  <a:srgbClr val="C3250C"/>
                </a:solidFill>
              </a:rPr>
              <a:t>  </a:t>
            </a:r>
            <a:r>
              <a:rPr dirty="0"/>
              <a:t>это</a:t>
            </a:r>
            <a:r>
              <a:rPr spc="-25" dirty="0"/>
              <a:t> </a:t>
            </a:r>
            <a:r>
              <a:rPr spc="-10" dirty="0"/>
              <a:t>выплачиваемые</a:t>
            </a:r>
            <a:r>
              <a:rPr spc="-50" dirty="0"/>
              <a:t> </a:t>
            </a:r>
            <a:r>
              <a:rPr spc="-25" dirty="0"/>
              <a:t>из </a:t>
            </a:r>
            <a:r>
              <a:rPr dirty="0"/>
              <a:t>бюджета</a:t>
            </a:r>
            <a:r>
              <a:rPr spc="-155" dirty="0"/>
              <a:t> </a:t>
            </a:r>
            <a:r>
              <a:rPr spc="-10" dirty="0"/>
              <a:t>денежные</a:t>
            </a: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dirty="0"/>
              <a:t>средства,</a:t>
            </a:r>
            <a:r>
              <a:rPr spc="-130" dirty="0"/>
              <a:t> </a:t>
            </a:r>
            <a:r>
              <a:rPr spc="-25" dirty="0"/>
              <a:t>за</a:t>
            </a:r>
          </a:p>
          <a:p>
            <a:pPr marL="12700" marR="574675">
              <a:lnSpc>
                <a:spcPct val="100000"/>
              </a:lnSpc>
            </a:pPr>
            <a:r>
              <a:rPr dirty="0"/>
              <a:t>исключением</a:t>
            </a:r>
            <a:r>
              <a:rPr spc="-160" dirty="0"/>
              <a:t> </a:t>
            </a:r>
            <a:r>
              <a:rPr spc="-10" dirty="0"/>
              <a:t>средств, являющихся</a:t>
            </a:r>
          </a:p>
          <a:p>
            <a:pPr marL="12700" marR="1242060">
              <a:lnSpc>
                <a:spcPct val="100000"/>
              </a:lnSpc>
            </a:pPr>
            <a:r>
              <a:rPr sz="2250" dirty="0"/>
              <a:t>В</a:t>
            </a:r>
            <a:r>
              <a:rPr sz="2250" spc="105" dirty="0"/>
              <a:t> </a:t>
            </a:r>
            <a:r>
              <a:rPr spc="-10" dirty="0"/>
              <a:t>соответствии</a:t>
            </a:r>
            <a:r>
              <a:rPr spc="-80" dirty="0"/>
              <a:t> </a:t>
            </a:r>
            <a:r>
              <a:rPr spc="-50" dirty="0"/>
              <a:t>с </a:t>
            </a:r>
            <a:r>
              <a:rPr spc="-10" dirty="0"/>
              <a:t>Бюджетным</a:t>
            </a:r>
            <a:endParaRPr sz="2250"/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pc="-45" dirty="0"/>
              <a:t>Кодексом</a:t>
            </a:r>
            <a:r>
              <a:rPr spc="-120" dirty="0"/>
              <a:t> </a:t>
            </a:r>
            <a:r>
              <a:rPr spc="-10" dirty="0"/>
              <a:t>Российской</a:t>
            </a:r>
          </a:p>
          <a:p>
            <a:pPr marL="12700" marR="127000">
              <a:lnSpc>
                <a:spcPct val="100000"/>
              </a:lnSpc>
            </a:pPr>
            <a:r>
              <a:rPr spc="-10" dirty="0"/>
              <a:t>Федерации</a:t>
            </a:r>
            <a:r>
              <a:rPr spc="-110" dirty="0"/>
              <a:t> </a:t>
            </a:r>
            <a:r>
              <a:rPr spc="-10" dirty="0"/>
              <a:t>источниками финансирования </a:t>
            </a:r>
            <a:r>
              <a:rPr dirty="0"/>
              <a:t>дефицита</a:t>
            </a:r>
            <a:r>
              <a:rPr spc="-80" dirty="0"/>
              <a:t> </a:t>
            </a:r>
            <a:r>
              <a:rPr spc="-10" dirty="0"/>
              <a:t>бюджета.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11251" y="639120"/>
            <a:ext cx="3953510" cy="5080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200" spc="-459" dirty="0">
                <a:solidFill>
                  <a:srgbClr val="001F5F"/>
                </a:solidFill>
                <a:latin typeface="Arial Black"/>
                <a:cs typeface="Arial Black"/>
              </a:rPr>
              <a:t>ДОХОДЫ</a:t>
            </a:r>
            <a:endParaRPr sz="3200">
              <a:latin typeface="Arial Black"/>
              <a:cs typeface="Arial Black"/>
            </a:endParaRPr>
          </a:p>
          <a:p>
            <a:pPr marL="247650">
              <a:lnSpc>
                <a:spcPct val="100000"/>
              </a:lnSpc>
              <a:spcBef>
                <a:spcPts val="2340"/>
              </a:spcBef>
            </a:pPr>
            <a:r>
              <a:rPr sz="2800" b="1" spc="-25" dirty="0">
                <a:solidFill>
                  <a:srgbClr val="C3250C"/>
                </a:solidFill>
                <a:latin typeface="Times New Roman"/>
                <a:cs typeface="Times New Roman"/>
              </a:rPr>
              <a:t>Доходная</a:t>
            </a:r>
            <a:r>
              <a:rPr sz="2800" b="1" spc="-6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3250C"/>
                </a:solidFill>
                <a:latin typeface="Times New Roman"/>
                <a:cs typeface="Times New Roman"/>
              </a:rPr>
              <a:t>часть</a:t>
            </a:r>
            <a:r>
              <a:rPr sz="2800" b="1" spc="-4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800" b="1" spc="-50" dirty="0">
                <a:solidFill>
                  <a:srgbClr val="C3250C"/>
                </a:solidFill>
                <a:latin typeface="Times New Roman"/>
                <a:cs typeface="Times New Roman"/>
              </a:rPr>
              <a:t>-</a:t>
            </a:r>
            <a:endParaRPr sz="2800">
              <a:latin typeface="Times New Roman"/>
              <a:cs typeface="Times New Roman"/>
            </a:endParaRPr>
          </a:p>
          <a:p>
            <a:pPr marL="247650">
              <a:lnSpc>
                <a:spcPct val="100000"/>
              </a:lnSpc>
            </a:pPr>
            <a:r>
              <a:rPr sz="2800" b="1" i="1" spc="-10" dirty="0">
                <a:latin typeface="Times New Roman"/>
                <a:cs typeface="Times New Roman"/>
              </a:rPr>
              <a:t>бюджета</a:t>
            </a:r>
            <a:endParaRPr sz="2800">
              <a:latin typeface="Times New Roman"/>
              <a:cs typeface="Times New Roman"/>
            </a:endParaRPr>
          </a:p>
          <a:p>
            <a:pPr marL="247650" marR="304165">
              <a:lnSpc>
                <a:spcPct val="100000"/>
              </a:lnSpc>
            </a:pPr>
            <a:r>
              <a:rPr sz="2800" b="1" i="1" spc="-20" dirty="0">
                <a:latin typeface="Times New Roman"/>
                <a:cs typeface="Times New Roman"/>
              </a:rPr>
              <a:t>формируется</a:t>
            </a:r>
            <a:r>
              <a:rPr sz="2800" b="1" i="1" spc="-5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за</a:t>
            </a:r>
            <a:r>
              <a:rPr sz="2800" b="1" i="1" spc="-25" dirty="0">
                <a:latin typeface="Times New Roman"/>
                <a:cs typeface="Times New Roman"/>
              </a:rPr>
              <a:t> </a:t>
            </a:r>
            <a:r>
              <a:rPr sz="2800" b="1" i="1" spc="-20" dirty="0">
                <a:latin typeface="Times New Roman"/>
                <a:cs typeface="Times New Roman"/>
              </a:rPr>
              <a:t>счет </a:t>
            </a:r>
            <a:r>
              <a:rPr sz="2800" b="1" i="1" dirty="0">
                <a:latin typeface="Times New Roman"/>
                <a:cs typeface="Times New Roman"/>
              </a:rPr>
              <a:t>налогов,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которые выплачивают</a:t>
            </a:r>
            <a:endParaRPr sz="2800">
              <a:latin typeface="Times New Roman"/>
              <a:cs typeface="Times New Roman"/>
            </a:endParaRPr>
          </a:p>
          <a:p>
            <a:pPr marL="247650">
              <a:lnSpc>
                <a:spcPct val="100000"/>
              </a:lnSpc>
              <a:spcBef>
                <a:spcPts val="5"/>
              </a:spcBef>
            </a:pPr>
            <a:r>
              <a:rPr sz="2800" b="1" i="1" dirty="0">
                <a:latin typeface="Times New Roman"/>
                <a:cs typeface="Times New Roman"/>
              </a:rPr>
              <a:t>физические</a:t>
            </a:r>
            <a:r>
              <a:rPr sz="2800" b="1" i="1" spc="-45" dirty="0">
                <a:latin typeface="Times New Roman"/>
                <a:cs typeface="Times New Roman"/>
              </a:rPr>
              <a:t> </a:t>
            </a:r>
            <a:r>
              <a:rPr sz="2800" b="1" i="1" spc="-50" dirty="0">
                <a:latin typeface="Times New Roman"/>
                <a:cs typeface="Times New Roman"/>
              </a:rPr>
              <a:t>и</a:t>
            </a:r>
            <a:endParaRPr sz="2800">
              <a:latin typeface="Times New Roman"/>
              <a:cs typeface="Times New Roman"/>
            </a:endParaRPr>
          </a:p>
          <a:p>
            <a:pPr marL="247650" marR="5080">
              <a:lnSpc>
                <a:spcPct val="100000"/>
              </a:lnSpc>
            </a:pPr>
            <a:r>
              <a:rPr sz="2800" b="1" i="1" spc="-10" dirty="0">
                <a:latin typeface="Times New Roman"/>
                <a:cs typeface="Times New Roman"/>
              </a:rPr>
              <a:t>юридические</a:t>
            </a:r>
            <a:r>
              <a:rPr sz="2800" b="1" i="1" spc="-5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лица,</a:t>
            </a:r>
            <a:r>
              <a:rPr sz="2800" b="1" i="1" spc="-70" dirty="0">
                <a:latin typeface="Times New Roman"/>
                <a:cs typeface="Times New Roman"/>
              </a:rPr>
              <a:t> </a:t>
            </a:r>
            <a:r>
              <a:rPr sz="2800" b="1" i="1" spc="-50" dirty="0">
                <a:latin typeface="Times New Roman"/>
                <a:cs typeface="Times New Roman"/>
              </a:rPr>
              <a:t>а </a:t>
            </a:r>
            <a:r>
              <a:rPr sz="2800" b="1" i="1" dirty="0">
                <a:latin typeface="Times New Roman"/>
                <a:cs typeface="Times New Roman"/>
              </a:rPr>
              <a:t>также</a:t>
            </a:r>
            <a:r>
              <a:rPr sz="2800" b="1" i="1" spc="-6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поступлений </a:t>
            </a:r>
            <a:r>
              <a:rPr sz="2800" b="1" i="1" dirty="0">
                <a:latin typeface="Times New Roman"/>
                <a:cs typeface="Times New Roman"/>
              </a:rPr>
              <a:t>МБТ </a:t>
            </a:r>
            <a:r>
              <a:rPr sz="2800" b="1" i="1" spc="-20" dirty="0">
                <a:latin typeface="Times New Roman"/>
                <a:cs typeface="Times New Roman"/>
              </a:rPr>
              <a:t>(межбюджетных </a:t>
            </a:r>
            <a:r>
              <a:rPr sz="2800" b="1" i="1" spc="-10" dirty="0">
                <a:latin typeface="Times New Roman"/>
                <a:cs typeface="Times New Roman"/>
              </a:rPr>
              <a:t>трансфертов).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71380" y="7005318"/>
            <a:ext cx="490220" cy="55626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22256" y="7061433"/>
            <a:ext cx="167005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100" b="1" i="1" spc="-50" dirty="0">
                <a:solidFill>
                  <a:srgbClr val="B5A787"/>
                </a:solidFill>
                <a:latin typeface="Arial"/>
                <a:cs typeface="Arial"/>
              </a:rPr>
              <a:t>4</a:t>
            </a:r>
            <a:endParaRPr sz="2100">
              <a:latin typeface="Arial"/>
              <a:cs typeface="Arial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877569" y="64135"/>
            <a:ext cx="8867140" cy="765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910"/>
              </a:lnSpc>
              <a:spcBef>
                <a:spcPts val="100"/>
              </a:spcBef>
            </a:pPr>
            <a:r>
              <a:rPr sz="2700" b="1" dirty="0">
                <a:solidFill>
                  <a:srgbClr val="C3250C"/>
                </a:solidFill>
                <a:latin typeface="Corbel"/>
                <a:cs typeface="Corbel"/>
              </a:rPr>
              <a:t>Основные</a:t>
            </a:r>
            <a:r>
              <a:rPr sz="2700" b="1" spc="-80" dirty="0">
                <a:solidFill>
                  <a:srgbClr val="C3250C"/>
                </a:solidFill>
                <a:latin typeface="Corbel"/>
                <a:cs typeface="Corbel"/>
              </a:rPr>
              <a:t> </a:t>
            </a:r>
            <a:r>
              <a:rPr sz="2700" b="1" dirty="0">
                <a:solidFill>
                  <a:srgbClr val="C3250C"/>
                </a:solidFill>
                <a:latin typeface="Corbel"/>
                <a:cs typeface="Corbel"/>
              </a:rPr>
              <a:t>показатели</a:t>
            </a:r>
            <a:r>
              <a:rPr sz="2700" b="1" spc="-60" dirty="0">
                <a:solidFill>
                  <a:srgbClr val="C3250C"/>
                </a:solidFill>
                <a:latin typeface="Corbel"/>
                <a:cs typeface="Corbel"/>
              </a:rPr>
              <a:t> </a:t>
            </a:r>
            <a:r>
              <a:rPr sz="2700" b="1" spc="-10" dirty="0">
                <a:solidFill>
                  <a:srgbClr val="C3250C"/>
                </a:solidFill>
                <a:latin typeface="Corbel"/>
                <a:cs typeface="Corbel"/>
              </a:rPr>
              <a:t>исполнения</a:t>
            </a:r>
            <a:r>
              <a:rPr sz="2700" b="1" spc="-85" dirty="0">
                <a:solidFill>
                  <a:srgbClr val="C3250C"/>
                </a:solidFill>
                <a:latin typeface="Corbel"/>
                <a:cs typeface="Corbel"/>
              </a:rPr>
              <a:t> </a:t>
            </a:r>
            <a:r>
              <a:rPr sz="2700" b="1" dirty="0">
                <a:solidFill>
                  <a:srgbClr val="C3250C"/>
                </a:solidFill>
                <a:latin typeface="Corbel"/>
                <a:cs typeface="Corbel"/>
              </a:rPr>
              <a:t>бюджета</a:t>
            </a:r>
            <a:r>
              <a:rPr sz="2700" b="1" spc="-110" dirty="0">
                <a:solidFill>
                  <a:srgbClr val="C3250C"/>
                </a:solidFill>
                <a:latin typeface="Corbel"/>
                <a:cs typeface="Corbel"/>
              </a:rPr>
              <a:t> </a:t>
            </a:r>
            <a:r>
              <a:rPr sz="2700" b="1" dirty="0">
                <a:solidFill>
                  <a:srgbClr val="C3250C"/>
                </a:solidFill>
                <a:latin typeface="Corbel"/>
                <a:cs typeface="Corbel"/>
              </a:rPr>
              <a:t>поселения</a:t>
            </a:r>
            <a:r>
              <a:rPr sz="2700" b="1" spc="-80" dirty="0">
                <a:solidFill>
                  <a:srgbClr val="C3250C"/>
                </a:solidFill>
                <a:latin typeface="Corbel"/>
                <a:cs typeface="Corbel"/>
              </a:rPr>
              <a:t> </a:t>
            </a:r>
            <a:r>
              <a:rPr sz="2700" b="1" spc="-25" dirty="0">
                <a:solidFill>
                  <a:srgbClr val="C3250C"/>
                </a:solidFill>
                <a:latin typeface="Corbel"/>
                <a:cs typeface="Corbel"/>
              </a:rPr>
              <a:t>за</a:t>
            </a:r>
            <a:endParaRPr sz="2700" dirty="0">
              <a:latin typeface="Corbel"/>
              <a:cs typeface="Corbel"/>
            </a:endParaRPr>
          </a:p>
          <a:p>
            <a:pPr marL="504825" algn="ctr">
              <a:lnSpc>
                <a:spcPts val="2910"/>
              </a:lnSpc>
            </a:pPr>
            <a:r>
              <a:rPr sz="2700" b="1" dirty="0" smtClean="0">
                <a:solidFill>
                  <a:srgbClr val="C3250C"/>
                </a:solidFill>
                <a:latin typeface="Corbel"/>
                <a:cs typeface="Corbel"/>
              </a:rPr>
              <a:t>202</a:t>
            </a:r>
            <a:r>
              <a:rPr lang="ru-RU" sz="2700" b="1" dirty="0" smtClean="0">
                <a:solidFill>
                  <a:srgbClr val="C3250C"/>
                </a:solidFill>
                <a:latin typeface="Corbel"/>
                <a:cs typeface="Corbel"/>
              </a:rPr>
              <a:t>5</a:t>
            </a:r>
            <a:r>
              <a:rPr sz="2700" b="1" spc="-45" dirty="0" smtClean="0">
                <a:solidFill>
                  <a:srgbClr val="C3250C"/>
                </a:solidFill>
                <a:latin typeface="Corbel"/>
                <a:cs typeface="Corbel"/>
              </a:rPr>
              <a:t> </a:t>
            </a:r>
            <a:r>
              <a:rPr sz="2700" b="1" spc="-25" dirty="0">
                <a:solidFill>
                  <a:srgbClr val="C3250C"/>
                </a:solidFill>
                <a:latin typeface="Corbel"/>
                <a:cs typeface="Corbel"/>
              </a:rPr>
              <a:t>год</a:t>
            </a:r>
            <a:endParaRPr sz="2700" dirty="0">
              <a:latin typeface="Corbel"/>
              <a:cs typeface="Corbe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605985"/>
              </p:ext>
            </p:extLst>
          </p:nvPr>
        </p:nvGraphicFramePr>
        <p:xfrm>
          <a:off x="604837" y="893712"/>
          <a:ext cx="9215117" cy="5568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6985"/>
                <a:gridCol w="69850"/>
                <a:gridCol w="1872614"/>
                <a:gridCol w="1727834"/>
                <a:gridCol w="1727834"/>
              </a:tblGrid>
              <a:tr h="377190">
                <a:tc gridSpan="5">
                  <a:txBody>
                    <a:bodyPr/>
                    <a:lstStyle/>
                    <a:p>
                      <a:pPr marL="3475990">
                        <a:lnSpc>
                          <a:spcPct val="100000"/>
                        </a:lnSpc>
                        <a:spcBef>
                          <a:spcPts val="565"/>
                        </a:spcBef>
                        <a:tabLst>
                          <a:tab pos="8165465" algn="l"/>
                        </a:tabLst>
                      </a:pPr>
                      <a:r>
                        <a:rPr sz="1400" b="1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Доходная</a:t>
                      </a:r>
                      <a:r>
                        <a:rPr sz="1400" b="1" spc="-5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часть</a:t>
                      </a:r>
                      <a:r>
                        <a:rPr sz="1400" b="1" spc="-1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бюджета</a:t>
                      </a:r>
                      <a:r>
                        <a:rPr sz="14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400" b="1" i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тыс.</a:t>
                      </a:r>
                      <a:r>
                        <a:rPr sz="1400" b="1" i="1" spc="-3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spc="-2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918485"/>
                      </a:solidFill>
                      <a:prstDash val="solid"/>
                    </a:lnL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00AFEF">
                        <a:alpha val="83921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93599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700" b="1" dirty="0">
                          <a:latin typeface="Times New Roman"/>
                          <a:cs typeface="Times New Roman"/>
                        </a:rPr>
                        <a:t>Наименование</a:t>
                      </a:r>
                      <a:r>
                        <a:rPr sz="17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показателя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78105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EDEC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1550"/>
                        </a:spcBef>
                      </a:pP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Утвержденный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31445">
                        <a:lnSpc>
                          <a:spcPct val="100000"/>
                        </a:lnSpc>
                      </a:pPr>
                      <a:r>
                        <a:rPr sz="1700" b="1" dirty="0">
                          <a:latin typeface="Times New Roman"/>
                          <a:cs typeface="Times New Roman"/>
                        </a:rPr>
                        <a:t>план</a:t>
                      </a:r>
                      <a:r>
                        <a:rPr sz="17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dirty="0" err="1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7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dirty="0" smtClean="0">
                          <a:latin typeface="Times New Roman"/>
                          <a:cs typeface="Times New Roman"/>
                        </a:rPr>
                        <a:t>202</a:t>
                      </a:r>
                      <a:r>
                        <a:rPr lang="ru-RU" sz="1700" b="1" dirty="0" smtClean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700" b="1" spc="-1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2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6850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EDECEC"/>
                    </a:solidFill>
                  </a:tcPr>
                </a:tc>
                <a:tc>
                  <a:txBody>
                    <a:bodyPr/>
                    <a:lstStyle/>
                    <a:p>
                      <a:pPr marL="156210" marR="147955" indent="60960" algn="just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Фактическое </a:t>
                      </a:r>
                      <a:r>
                        <a:rPr sz="1700" b="1" dirty="0">
                          <a:latin typeface="Times New Roman"/>
                          <a:cs typeface="Times New Roman"/>
                        </a:rPr>
                        <a:t>исполнение</a:t>
                      </a:r>
                      <a:r>
                        <a:rPr sz="17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25" dirty="0" err="1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7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dirty="0" smtClean="0">
                          <a:latin typeface="Times New Roman"/>
                          <a:cs typeface="Times New Roman"/>
                        </a:rPr>
                        <a:t>01.01.202</a:t>
                      </a:r>
                      <a:r>
                        <a:rPr lang="ru-RU" sz="1700" b="1" dirty="0" smtClean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700" b="1" spc="-1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2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ED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49225">
                        <a:lnSpc>
                          <a:spcPct val="100000"/>
                        </a:lnSpc>
                      </a:pPr>
                      <a:r>
                        <a:rPr sz="1700" b="1" dirty="0">
                          <a:latin typeface="Times New Roman"/>
                          <a:cs typeface="Times New Roman"/>
                        </a:rPr>
                        <a:t>%</a:t>
                      </a:r>
                      <a:r>
                        <a:rPr sz="17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исполнения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78105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EDECEC"/>
                    </a:solidFill>
                  </a:tcPr>
                </a:tc>
              </a:tr>
              <a:tr h="417830">
                <a:tc gridSpan="2"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700" b="1" dirty="0">
                          <a:latin typeface="Times New Roman"/>
                          <a:cs typeface="Times New Roman"/>
                        </a:rPr>
                        <a:t>Общий</a:t>
                      </a:r>
                      <a:r>
                        <a:rPr sz="17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dirty="0">
                          <a:latin typeface="Times New Roman"/>
                          <a:cs typeface="Times New Roman"/>
                        </a:rPr>
                        <a:t>объем</a:t>
                      </a:r>
                      <a:r>
                        <a:rPr sz="17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25" dirty="0">
                          <a:latin typeface="Times New Roman"/>
                          <a:cs typeface="Times New Roman"/>
                        </a:rPr>
                        <a:t>доходов,</a:t>
                      </a:r>
                      <a:r>
                        <a:rPr sz="17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всего: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lang="ru-RU" sz="1700" b="1" dirty="0" smtClean="0">
                          <a:latin typeface="Times New Roman"/>
                          <a:cs typeface="Times New Roman"/>
                        </a:rPr>
                        <a:t>62 889,15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R="73660" algn="r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lang="ru-RU" sz="1700" b="1" dirty="0" smtClean="0">
                          <a:latin typeface="Times New Roman"/>
                          <a:cs typeface="Times New Roman"/>
                        </a:rPr>
                        <a:t>68 103,68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R="68580" algn="r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700" b="1" spc="-10" dirty="0" smtClean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ru-RU" sz="1700" b="1" spc="-10" dirty="0" smtClean="0">
                          <a:latin typeface="Times New Roman"/>
                          <a:cs typeface="Times New Roman"/>
                        </a:rPr>
                        <a:t>08</a:t>
                      </a:r>
                      <a:r>
                        <a:rPr sz="1700" b="1" spc="-10" dirty="0" smtClean="0">
                          <a:latin typeface="Times New Roman"/>
                          <a:cs typeface="Times New Roman"/>
                        </a:rPr>
                        <a:t>,0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%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</a:tr>
              <a:tr h="417830">
                <a:tc gridSpan="2"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7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7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20" dirty="0">
                          <a:latin typeface="Times New Roman"/>
                          <a:cs typeface="Times New Roman"/>
                        </a:rPr>
                        <a:t>т.ч.</a:t>
                      </a:r>
                      <a:r>
                        <a:rPr sz="17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налоговые</a:t>
                      </a:r>
                      <a:r>
                        <a:rPr sz="17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7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неналоговые</a:t>
                      </a:r>
                      <a:r>
                        <a:rPr sz="17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доходы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EDEC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lang="ru-RU" sz="1700" dirty="0" smtClean="0">
                          <a:latin typeface="Times New Roman"/>
                          <a:cs typeface="Times New Roman"/>
                        </a:rPr>
                        <a:t>38 799,87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EDECEC"/>
                    </a:solidFill>
                  </a:tcPr>
                </a:tc>
                <a:tc>
                  <a:txBody>
                    <a:bodyPr/>
                    <a:lstStyle/>
                    <a:p>
                      <a:pPr marR="73660" algn="r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lang="ru-RU" sz="1700" dirty="0" smtClean="0">
                          <a:latin typeface="Times New Roman"/>
                          <a:cs typeface="Times New Roman"/>
                        </a:rPr>
                        <a:t>44 014,41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EDECEC"/>
                    </a:solidFill>
                  </a:tcPr>
                </a:tc>
                <a:tc>
                  <a:txBody>
                    <a:bodyPr/>
                    <a:lstStyle/>
                    <a:p>
                      <a:pPr marR="73660" algn="r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700" spc="-10" dirty="0" smtClean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ru-RU" sz="1700" spc="-10" dirty="0" smtClean="0">
                          <a:latin typeface="Times New Roman"/>
                          <a:cs typeface="Times New Roman"/>
                        </a:rPr>
                        <a:t>13</a:t>
                      </a:r>
                      <a:r>
                        <a:rPr sz="1700" spc="-10" dirty="0" smtClean="0">
                          <a:latin typeface="Times New Roman"/>
                          <a:cs typeface="Times New Roman"/>
                        </a:rPr>
                        <a:t>,0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%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EDECEC"/>
                    </a:solidFill>
                  </a:tcPr>
                </a:tc>
              </a:tr>
              <a:tr h="442595">
                <a:tc gridSpan="2"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7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7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т.ч.</a:t>
                      </a:r>
                      <a:r>
                        <a:rPr sz="17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безвозмездные</a:t>
                      </a:r>
                      <a:r>
                        <a:rPr sz="17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поступления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EDEC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4930" algn="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24 089,28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EDECEC"/>
                    </a:solidFill>
                  </a:tcPr>
                </a:tc>
                <a:tc>
                  <a:txBody>
                    <a:bodyPr/>
                    <a:lstStyle/>
                    <a:p>
                      <a:pPr marR="71755" algn="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24 089,28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EDECEC"/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700" spc="-20" dirty="0">
                          <a:latin typeface="Times New Roman"/>
                          <a:cs typeface="Times New Roman"/>
                        </a:rPr>
                        <a:t>100%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EDECEC"/>
                    </a:solidFill>
                  </a:tcPr>
                </a:tc>
              </a:tr>
              <a:tr h="10922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92D050">
                        <a:alpha val="50195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92D05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92D05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905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92D050">
                        <a:alpha val="50195"/>
                      </a:srgbClr>
                    </a:solidFill>
                  </a:tcPr>
                </a:tc>
              </a:tr>
              <a:tr h="538480">
                <a:tc gridSpan="5">
                  <a:txBody>
                    <a:bodyPr/>
                    <a:lstStyle/>
                    <a:p>
                      <a:pPr marL="3169920">
                        <a:lnSpc>
                          <a:spcPct val="100000"/>
                        </a:lnSpc>
                        <a:spcBef>
                          <a:spcPts val="775"/>
                        </a:spcBef>
                        <a:tabLst>
                          <a:tab pos="8131809" algn="l"/>
                        </a:tabLst>
                      </a:pPr>
                      <a:r>
                        <a:rPr sz="1400" b="1" spc="-10" dirty="0">
                          <a:solidFill>
                            <a:srgbClr val="C3250C"/>
                          </a:solidFill>
                          <a:latin typeface="Arial"/>
                          <a:cs typeface="Arial"/>
                        </a:rPr>
                        <a:t>Расходная</a:t>
                      </a:r>
                      <a:r>
                        <a:rPr sz="1400" b="1" spc="-80" dirty="0">
                          <a:solidFill>
                            <a:srgbClr val="C3250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C3250C"/>
                          </a:solidFill>
                          <a:latin typeface="Arial"/>
                          <a:cs typeface="Arial"/>
                        </a:rPr>
                        <a:t>часть</a:t>
                      </a:r>
                      <a:r>
                        <a:rPr sz="1400" b="1" spc="-25" dirty="0">
                          <a:solidFill>
                            <a:srgbClr val="C3250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C3250C"/>
                          </a:solidFill>
                          <a:latin typeface="Arial"/>
                          <a:cs typeface="Arial"/>
                        </a:rPr>
                        <a:t>бюджета</a:t>
                      </a:r>
                      <a:r>
                        <a:rPr sz="1400" b="1" dirty="0">
                          <a:solidFill>
                            <a:srgbClr val="C3250C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400" b="1" i="1" dirty="0">
                          <a:solidFill>
                            <a:srgbClr val="C3250C"/>
                          </a:solidFill>
                          <a:latin typeface="Arial"/>
                          <a:cs typeface="Arial"/>
                        </a:rPr>
                        <a:t>тыс.</a:t>
                      </a:r>
                      <a:r>
                        <a:rPr sz="1400" b="1" i="1" spc="-30" dirty="0">
                          <a:solidFill>
                            <a:srgbClr val="C3250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i="1" spc="-20" dirty="0">
                          <a:solidFill>
                            <a:srgbClr val="C3250C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92D050">
                        <a:alpha val="50195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9359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700" b="1" dirty="0">
                          <a:latin typeface="Times New Roman"/>
                          <a:cs typeface="Times New Roman"/>
                        </a:rPr>
                        <a:t>Наименование</a:t>
                      </a:r>
                      <a:r>
                        <a:rPr sz="17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показателя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78740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EDECE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66370" marR="158750" indent="58419">
                        <a:lnSpc>
                          <a:spcPct val="100000"/>
                        </a:lnSpc>
                        <a:spcBef>
                          <a:spcPts val="1555"/>
                        </a:spcBef>
                      </a:pP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Утвержденный </a:t>
                      </a:r>
                      <a:r>
                        <a:rPr sz="1700" b="1" dirty="0">
                          <a:latin typeface="Times New Roman"/>
                          <a:cs typeface="Times New Roman"/>
                        </a:rPr>
                        <a:t>план</a:t>
                      </a:r>
                      <a:r>
                        <a:rPr sz="17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dirty="0" err="1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7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dirty="0" smtClean="0">
                          <a:latin typeface="Times New Roman"/>
                          <a:cs typeface="Times New Roman"/>
                        </a:rPr>
                        <a:t>202</a:t>
                      </a:r>
                      <a:r>
                        <a:rPr lang="ru-RU" sz="1700" b="1" dirty="0" smtClean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700" b="1" spc="-1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30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7485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EDEC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7480" marR="146050" indent="60960" algn="just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Фактическое </a:t>
                      </a:r>
                      <a:r>
                        <a:rPr sz="1700" b="1" dirty="0">
                          <a:latin typeface="Times New Roman"/>
                          <a:cs typeface="Times New Roman"/>
                        </a:rPr>
                        <a:t>исполнение</a:t>
                      </a:r>
                      <a:r>
                        <a:rPr sz="17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25" dirty="0" err="1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7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dirty="0" smtClean="0">
                          <a:latin typeface="Times New Roman"/>
                          <a:cs typeface="Times New Roman"/>
                        </a:rPr>
                        <a:t>01.01.202</a:t>
                      </a:r>
                      <a:r>
                        <a:rPr lang="ru-RU" sz="1700" b="1" dirty="0" smtClean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700" b="1" spc="-1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2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ED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50495">
                        <a:lnSpc>
                          <a:spcPct val="100000"/>
                        </a:lnSpc>
                      </a:pPr>
                      <a:r>
                        <a:rPr sz="1700" b="1" dirty="0">
                          <a:latin typeface="Times New Roman"/>
                          <a:cs typeface="Times New Roman"/>
                        </a:rPr>
                        <a:t>%</a:t>
                      </a:r>
                      <a:r>
                        <a:rPr sz="17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исполнения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78740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EDECEC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82550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sz="1700" b="1" dirty="0">
                          <a:latin typeface="Times New Roman"/>
                          <a:cs typeface="Times New Roman"/>
                        </a:rPr>
                        <a:t>Общий</a:t>
                      </a:r>
                      <a:r>
                        <a:rPr sz="17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dirty="0">
                          <a:latin typeface="Times New Roman"/>
                          <a:cs typeface="Times New Roman"/>
                        </a:rPr>
                        <a:t>объѐм</a:t>
                      </a:r>
                      <a:r>
                        <a:rPr sz="17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20" dirty="0">
                          <a:latin typeface="Times New Roman"/>
                          <a:cs typeface="Times New Roman"/>
                        </a:rPr>
                        <a:t>расходов,</a:t>
                      </a:r>
                      <a:r>
                        <a:rPr sz="17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20" dirty="0">
                          <a:latin typeface="Times New Roman"/>
                          <a:cs typeface="Times New Roman"/>
                        </a:rPr>
                        <a:t>всего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103505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DCF7B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995044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lang="ru-RU" sz="1700" b="1" dirty="0" smtClean="0">
                          <a:latin typeface="Times New Roman"/>
                          <a:cs typeface="Times New Roman"/>
                        </a:rPr>
                        <a:t>80 708,54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03505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DCF7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1755" algn="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lang="ru-RU" sz="1700" b="1" dirty="0" smtClean="0">
                          <a:latin typeface="Times New Roman"/>
                          <a:cs typeface="Times New Roman"/>
                        </a:rPr>
                        <a:t>80 616,70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03505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DCF7B9"/>
                    </a:solidFill>
                  </a:tcPr>
                </a:tc>
                <a:tc>
                  <a:txBody>
                    <a:bodyPr/>
                    <a:lstStyle/>
                    <a:p>
                      <a:pPr marR="66040" algn="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sz="1700" b="1" dirty="0" smtClean="0">
                          <a:latin typeface="Times New Roman"/>
                          <a:cs typeface="Times New Roman"/>
                        </a:rPr>
                        <a:t>9</a:t>
                      </a:r>
                      <a:r>
                        <a:rPr lang="ru-RU" sz="1700" b="1" dirty="0" smtClean="0">
                          <a:latin typeface="Times New Roman"/>
                          <a:cs typeface="Times New Roman"/>
                        </a:rPr>
                        <a:t>9,8</a:t>
                      </a:r>
                      <a:r>
                        <a:rPr sz="1700" b="1" spc="-1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50" dirty="0">
                          <a:latin typeface="Times New Roman"/>
                          <a:cs typeface="Times New Roman"/>
                        </a:rPr>
                        <a:t>%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03505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DCF7B9"/>
                    </a:solidFill>
                  </a:tcPr>
                </a:tc>
              </a:tr>
              <a:tr h="417830">
                <a:tc>
                  <a:txBody>
                    <a:bodyPr/>
                    <a:lstStyle/>
                    <a:p>
                      <a:pPr marL="13589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7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55" dirty="0">
                          <a:latin typeface="Times New Roman"/>
                          <a:cs typeface="Times New Roman"/>
                        </a:rPr>
                        <a:t>т.</a:t>
                      </a:r>
                      <a:r>
                        <a:rPr sz="17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ч.</a:t>
                      </a:r>
                      <a:r>
                        <a:rPr sz="17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счет</a:t>
                      </a:r>
                      <a:r>
                        <a:rPr sz="17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собственных</a:t>
                      </a:r>
                      <a:r>
                        <a:rPr sz="17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средств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EDECE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00266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lang="ru-RU" sz="1700" dirty="0" smtClean="0">
                          <a:latin typeface="Times New Roman"/>
                          <a:cs typeface="Times New Roman"/>
                        </a:rPr>
                        <a:t>56 619,26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EDEC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lang="ru-RU" sz="1700" dirty="0" smtClean="0">
                          <a:latin typeface="Times New Roman"/>
                          <a:cs typeface="Times New Roman"/>
                        </a:rPr>
                        <a:t>56 527,42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EDECEC"/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r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700" dirty="0" smtClean="0">
                          <a:latin typeface="Times New Roman"/>
                          <a:cs typeface="Times New Roman"/>
                        </a:rPr>
                        <a:t>99</a:t>
                      </a:r>
                      <a:r>
                        <a:rPr lang="ru-RU" sz="1700" dirty="0" smtClean="0">
                          <a:latin typeface="Times New Roman"/>
                          <a:cs typeface="Times New Roman"/>
                        </a:rPr>
                        <a:t>,8</a:t>
                      </a:r>
                      <a:r>
                        <a:rPr sz="1700" spc="-1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-50" dirty="0">
                          <a:latin typeface="Times New Roman"/>
                          <a:cs typeface="Times New Roman"/>
                        </a:rPr>
                        <a:t>%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EDECEC"/>
                    </a:solidFill>
                  </a:tcPr>
                </a:tc>
              </a:tr>
              <a:tr h="488315">
                <a:tc>
                  <a:txBody>
                    <a:bodyPr/>
                    <a:lstStyle/>
                    <a:p>
                      <a:pPr marL="82550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Дефицит(-</a:t>
                      </a:r>
                      <a:r>
                        <a:rPr sz="1700" b="1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700" b="1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spc="-10" dirty="0">
                          <a:latin typeface="Times New Roman"/>
                          <a:cs typeface="Times New Roman"/>
                        </a:rPr>
                        <a:t>Профицит(+)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104139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FFFF00">
                        <a:alpha val="67057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104265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700" b="1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17819,39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04139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FFFF00">
                        <a:alpha val="67057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700" b="1" dirty="0" smtClean="0">
                          <a:solidFill>
                            <a:srgbClr val="0066FF"/>
                          </a:solidFill>
                          <a:latin typeface="Times New Roman"/>
                          <a:cs typeface="Times New Roman"/>
                        </a:rPr>
                        <a:t>12513,02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04139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FFFF00">
                        <a:alpha val="6705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918485"/>
                      </a:solidFill>
                      <a:prstDash val="solid"/>
                    </a:lnL>
                    <a:lnR w="12700">
                      <a:solidFill>
                        <a:srgbClr val="918485"/>
                      </a:solidFill>
                      <a:prstDash val="solid"/>
                    </a:lnR>
                    <a:lnT w="12700">
                      <a:solidFill>
                        <a:srgbClr val="918485"/>
                      </a:solidFill>
                      <a:prstDash val="solid"/>
                    </a:lnT>
                    <a:lnB w="12700">
                      <a:solidFill>
                        <a:srgbClr val="918485"/>
                      </a:solidFill>
                      <a:prstDash val="solid"/>
                    </a:lnB>
                    <a:solidFill>
                      <a:srgbClr val="FFFF00">
                        <a:alpha val="67057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441305" cy="7561580"/>
            <a:chOff x="0" y="0"/>
            <a:chExt cx="10441305" cy="75615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8000" y="447040"/>
              <a:ext cx="2430780" cy="5156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28900" y="447040"/>
              <a:ext cx="685800" cy="5156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04820" y="447040"/>
              <a:ext cx="6090920" cy="5156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00159" y="447040"/>
              <a:ext cx="1132840" cy="51562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211262" y="6770052"/>
            <a:ext cx="453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latin typeface="Times New Roman"/>
                <a:cs typeface="Times New Roman"/>
              </a:rPr>
              <a:t>План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72710" y="6770052"/>
            <a:ext cx="20643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Times New Roman"/>
                <a:cs typeface="Times New Roman"/>
              </a:rPr>
              <a:t>Фактическое</a:t>
            </a:r>
            <a:r>
              <a:rPr sz="1400" b="1" spc="-8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исполнение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33354" y="6770052"/>
            <a:ext cx="175831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Times New Roman"/>
                <a:cs typeface="Times New Roman"/>
              </a:rPr>
              <a:t>Отклонение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от</a:t>
            </a:r>
            <a:r>
              <a:rPr sz="1400" b="1" spc="-75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Times New Roman"/>
                <a:cs typeface="Times New Roman"/>
              </a:rPr>
              <a:t>плана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13962" y="6770052"/>
            <a:ext cx="11931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Times New Roman"/>
                <a:cs typeface="Times New Roman"/>
              </a:rPr>
              <a:t>%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исполнения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9762" y="502221"/>
            <a:ext cx="9243695" cy="1051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30" dirty="0">
                <a:solidFill>
                  <a:srgbClr val="C3250C"/>
                </a:solidFill>
                <a:latin typeface="Times New Roman"/>
                <a:cs typeface="Times New Roman"/>
              </a:rPr>
              <a:t>СТРУКТУРА</a:t>
            </a:r>
            <a:r>
              <a:rPr sz="1800" b="1" i="1" spc="-60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1800" b="1" i="1" spc="-30" dirty="0">
                <a:solidFill>
                  <a:srgbClr val="C3250C"/>
                </a:solidFill>
                <a:latin typeface="Times New Roman"/>
                <a:cs typeface="Times New Roman"/>
              </a:rPr>
              <a:t>ДОХОДОВ </a:t>
            </a:r>
            <a:r>
              <a:rPr sz="1800" b="1" i="1" spc="-10" dirty="0">
                <a:solidFill>
                  <a:srgbClr val="C3250C"/>
                </a:solidFill>
                <a:latin typeface="Times New Roman"/>
                <a:cs typeface="Times New Roman"/>
              </a:rPr>
              <a:t>БЮДЖЕТА</a:t>
            </a:r>
            <a:r>
              <a:rPr sz="1800" b="1" i="1" spc="-4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1800" b="1" i="1" spc="-10" dirty="0">
                <a:solidFill>
                  <a:srgbClr val="C3250C"/>
                </a:solidFill>
                <a:latin typeface="Times New Roman"/>
                <a:cs typeface="Times New Roman"/>
              </a:rPr>
              <a:t>ЗУЙСКОГО</a:t>
            </a:r>
            <a:r>
              <a:rPr sz="1800" b="1" i="1" spc="-40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1800" b="1" i="1" spc="-10" dirty="0">
                <a:solidFill>
                  <a:srgbClr val="C3250C"/>
                </a:solidFill>
                <a:latin typeface="Times New Roman"/>
                <a:cs typeface="Times New Roman"/>
              </a:rPr>
              <a:t>СЕЛЬСКОГО</a:t>
            </a:r>
            <a:r>
              <a:rPr sz="1800" b="1" i="1" spc="-2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C3250C"/>
                </a:solidFill>
                <a:latin typeface="Times New Roman"/>
                <a:cs typeface="Times New Roman"/>
              </a:rPr>
              <a:t>ПОСЕЛЕНИЯ</a:t>
            </a:r>
            <a:r>
              <a:rPr sz="1800" b="1" i="1" spc="380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C3250C"/>
                </a:solidFill>
                <a:latin typeface="Times New Roman"/>
                <a:cs typeface="Times New Roman"/>
              </a:rPr>
              <a:t>ЗА</a:t>
            </a:r>
            <a:r>
              <a:rPr sz="1800" b="1" i="1" spc="33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1800" b="1" i="1" dirty="0" smtClean="0">
                <a:solidFill>
                  <a:srgbClr val="C3250C"/>
                </a:solidFill>
                <a:latin typeface="Times New Roman"/>
                <a:cs typeface="Times New Roman"/>
              </a:rPr>
              <a:t>202</a:t>
            </a:r>
            <a:r>
              <a:rPr lang="ru-RU" sz="1800" b="1" i="1" dirty="0" smtClean="0">
                <a:solidFill>
                  <a:srgbClr val="C3250C"/>
                </a:solidFill>
                <a:latin typeface="Times New Roman"/>
                <a:cs typeface="Times New Roman"/>
              </a:rPr>
              <a:t>5</a:t>
            </a:r>
            <a:r>
              <a:rPr sz="1800" b="1" i="1" spc="-35" dirty="0" smtClean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1800" b="1" i="1" spc="-25" dirty="0">
                <a:solidFill>
                  <a:srgbClr val="C3250C"/>
                </a:solidFill>
                <a:latin typeface="Times New Roman"/>
                <a:cs typeface="Times New Roman"/>
              </a:rPr>
              <a:t>год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55"/>
              </a:spcBef>
            </a:pPr>
            <a:endParaRPr sz="1800" dirty="0">
              <a:latin typeface="Times New Roman"/>
              <a:cs typeface="Times New Roman"/>
            </a:endParaRPr>
          </a:p>
          <a:p>
            <a:pPr marR="224790" algn="r">
              <a:lnSpc>
                <a:spcPct val="100000"/>
              </a:lnSpc>
            </a:pPr>
            <a:r>
              <a:rPr sz="1400" b="1" i="1" spc="-10" dirty="0">
                <a:latin typeface="Times New Roman"/>
                <a:cs typeface="Times New Roman"/>
              </a:rPr>
              <a:t>тыс.рублей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0804" y="3282950"/>
            <a:ext cx="4021454" cy="123303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55"/>
              </a:spcBef>
            </a:pPr>
            <a:r>
              <a:rPr sz="2000" b="1" spc="-10" dirty="0">
                <a:latin typeface="Times New Roman"/>
                <a:cs typeface="Times New Roman"/>
              </a:rPr>
              <a:t>Безвозмездные</a:t>
            </a:r>
            <a:endParaRPr sz="20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sz="2000" b="1" spc="-10" dirty="0">
                <a:latin typeface="Times New Roman"/>
                <a:cs typeface="Times New Roman"/>
              </a:rPr>
              <a:t>поступления</a:t>
            </a:r>
            <a:endParaRPr sz="20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lang="ru-RU" sz="1800" b="1" dirty="0" smtClean="0">
                <a:latin typeface="Times New Roman"/>
                <a:cs typeface="Times New Roman"/>
              </a:rPr>
              <a:t>24 089,28</a:t>
            </a:r>
            <a:endParaRPr sz="1800" dirty="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36041" y="4566374"/>
            <a:ext cx="4030979" cy="806450"/>
            <a:chOff x="336041" y="4566374"/>
            <a:chExt cx="4030979" cy="806450"/>
          </a:xfrm>
        </p:grpSpPr>
        <p:sp>
          <p:nvSpPr>
            <p:cNvPr id="14" name="object 14"/>
            <p:cNvSpPr/>
            <p:nvPr/>
          </p:nvSpPr>
          <p:spPr>
            <a:xfrm>
              <a:off x="340804" y="4571136"/>
              <a:ext cx="4021454" cy="796925"/>
            </a:xfrm>
            <a:custGeom>
              <a:avLst/>
              <a:gdLst/>
              <a:ahLst/>
              <a:cxnLst/>
              <a:rect l="l" t="t" r="r" b="b"/>
              <a:pathLst>
                <a:path w="4021454" h="796925">
                  <a:moveTo>
                    <a:pt x="4021201" y="0"/>
                  </a:moveTo>
                  <a:lnTo>
                    <a:pt x="0" y="0"/>
                  </a:lnTo>
                  <a:lnTo>
                    <a:pt x="0" y="796391"/>
                  </a:lnTo>
                  <a:lnTo>
                    <a:pt x="4021201" y="796391"/>
                  </a:lnTo>
                  <a:lnTo>
                    <a:pt x="4021201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40804" y="4571136"/>
              <a:ext cx="4021454" cy="796925"/>
            </a:xfrm>
            <a:custGeom>
              <a:avLst/>
              <a:gdLst/>
              <a:ahLst/>
              <a:cxnLst/>
              <a:rect l="l" t="t" r="r" b="b"/>
              <a:pathLst>
                <a:path w="4021454" h="796925">
                  <a:moveTo>
                    <a:pt x="0" y="796391"/>
                  </a:moveTo>
                  <a:lnTo>
                    <a:pt x="4021201" y="796391"/>
                  </a:lnTo>
                  <a:lnTo>
                    <a:pt x="4021201" y="0"/>
                  </a:lnTo>
                  <a:lnTo>
                    <a:pt x="0" y="0"/>
                  </a:lnTo>
                  <a:lnTo>
                    <a:pt x="0" y="796391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40804" y="4571124"/>
            <a:ext cx="4021454" cy="322524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55"/>
              </a:spcBef>
            </a:pPr>
            <a:r>
              <a:rPr lang="ru-RU" sz="1800" b="1" dirty="0" smtClean="0">
                <a:latin typeface="Times New Roman"/>
                <a:cs typeface="Times New Roman"/>
              </a:rPr>
              <a:t>24 089,28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225039" y="5015484"/>
            <a:ext cx="254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latin typeface="Times New Roman"/>
                <a:cs typeface="Times New Roman"/>
              </a:rPr>
              <a:t>04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327086" y="5459031"/>
            <a:ext cx="2063114" cy="1186180"/>
            <a:chOff x="1327086" y="5459031"/>
            <a:chExt cx="2063114" cy="1186180"/>
          </a:xfrm>
        </p:grpSpPr>
        <p:sp>
          <p:nvSpPr>
            <p:cNvPr id="19" name="object 19"/>
            <p:cNvSpPr/>
            <p:nvPr/>
          </p:nvSpPr>
          <p:spPr>
            <a:xfrm>
              <a:off x="1331849" y="5610860"/>
              <a:ext cx="2053589" cy="1029335"/>
            </a:xfrm>
            <a:custGeom>
              <a:avLst/>
              <a:gdLst/>
              <a:ahLst/>
              <a:cxnLst/>
              <a:rect l="l" t="t" r="r" b="b"/>
              <a:pathLst>
                <a:path w="2053589" h="1029334">
                  <a:moveTo>
                    <a:pt x="2053336" y="0"/>
                  </a:moveTo>
                  <a:lnTo>
                    <a:pt x="2028589" y="32213"/>
                  </a:lnTo>
                  <a:lnTo>
                    <a:pt x="1986249" y="52358"/>
                  </a:lnTo>
                  <a:lnTo>
                    <a:pt x="1925087" y="71172"/>
                  </a:lnTo>
                  <a:lnTo>
                    <a:pt x="1887944" y="80010"/>
                  </a:lnTo>
                  <a:lnTo>
                    <a:pt x="1846690" y="88429"/>
                  </a:lnTo>
                  <a:lnTo>
                    <a:pt x="1801525" y="96403"/>
                  </a:lnTo>
                  <a:lnTo>
                    <a:pt x="1752647" y="103901"/>
                  </a:lnTo>
                  <a:lnTo>
                    <a:pt x="1700254" y="110897"/>
                  </a:lnTo>
                  <a:lnTo>
                    <a:pt x="1644545" y="117361"/>
                  </a:lnTo>
                  <a:lnTo>
                    <a:pt x="1585717" y="123266"/>
                  </a:lnTo>
                  <a:lnTo>
                    <a:pt x="1523971" y="128582"/>
                  </a:lnTo>
                  <a:lnTo>
                    <a:pt x="1459503" y="133282"/>
                  </a:lnTo>
                  <a:lnTo>
                    <a:pt x="1392513" y="137336"/>
                  </a:lnTo>
                  <a:lnTo>
                    <a:pt x="1323198" y="140717"/>
                  </a:lnTo>
                  <a:lnTo>
                    <a:pt x="1251758" y="143396"/>
                  </a:lnTo>
                  <a:lnTo>
                    <a:pt x="1178390" y="145345"/>
                  </a:lnTo>
                  <a:lnTo>
                    <a:pt x="1103294" y="146535"/>
                  </a:lnTo>
                  <a:lnTo>
                    <a:pt x="1026668" y="146939"/>
                  </a:lnTo>
                  <a:lnTo>
                    <a:pt x="950041" y="146535"/>
                  </a:lnTo>
                  <a:lnTo>
                    <a:pt x="874945" y="145345"/>
                  </a:lnTo>
                  <a:lnTo>
                    <a:pt x="801577" y="143396"/>
                  </a:lnTo>
                  <a:lnTo>
                    <a:pt x="730137" y="140717"/>
                  </a:lnTo>
                  <a:lnTo>
                    <a:pt x="660822" y="137336"/>
                  </a:lnTo>
                  <a:lnTo>
                    <a:pt x="593832" y="133282"/>
                  </a:lnTo>
                  <a:lnTo>
                    <a:pt x="529364" y="128582"/>
                  </a:lnTo>
                  <a:lnTo>
                    <a:pt x="467618" y="123266"/>
                  </a:lnTo>
                  <a:lnTo>
                    <a:pt x="408790" y="117361"/>
                  </a:lnTo>
                  <a:lnTo>
                    <a:pt x="353081" y="110897"/>
                  </a:lnTo>
                  <a:lnTo>
                    <a:pt x="300688" y="103901"/>
                  </a:lnTo>
                  <a:lnTo>
                    <a:pt x="251810" y="96403"/>
                  </a:lnTo>
                  <a:lnTo>
                    <a:pt x="206645" y="88429"/>
                  </a:lnTo>
                  <a:lnTo>
                    <a:pt x="165391" y="80010"/>
                  </a:lnTo>
                  <a:lnTo>
                    <a:pt x="128248" y="71172"/>
                  </a:lnTo>
                  <a:lnTo>
                    <a:pt x="67086" y="52358"/>
                  </a:lnTo>
                  <a:lnTo>
                    <a:pt x="24746" y="32213"/>
                  </a:lnTo>
                  <a:lnTo>
                    <a:pt x="0" y="0"/>
                  </a:lnTo>
                  <a:lnTo>
                    <a:pt x="0" y="882129"/>
                  </a:lnTo>
                  <a:lnTo>
                    <a:pt x="24746" y="914358"/>
                  </a:lnTo>
                  <a:lnTo>
                    <a:pt x="67086" y="934513"/>
                  </a:lnTo>
                  <a:lnTo>
                    <a:pt x="128248" y="953337"/>
                  </a:lnTo>
                  <a:lnTo>
                    <a:pt x="165391" y="962179"/>
                  </a:lnTo>
                  <a:lnTo>
                    <a:pt x="206645" y="970603"/>
                  </a:lnTo>
                  <a:lnTo>
                    <a:pt x="251810" y="978580"/>
                  </a:lnTo>
                  <a:lnTo>
                    <a:pt x="300688" y="986083"/>
                  </a:lnTo>
                  <a:lnTo>
                    <a:pt x="353081" y="993083"/>
                  </a:lnTo>
                  <a:lnTo>
                    <a:pt x="408790" y="999550"/>
                  </a:lnTo>
                  <a:lnTo>
                    <a:pt x="467618" y="1005458"/>
                  </a:lnTo>
                  <a:lnTo>
                    <a:pt x="529364" y="1010777"/>
                  </a:lnTo>
                  <a:lnTo>
                    <a:pt x="593832" y="1015480"/>
                  </a:lnTo>
                  <a:lnTo>
                    <a:pt x="660822" y="1019536"/>
                  </a:lnTo>
                  <a:lnTo>
                    <a:pt x="730137" y="1022919"/>
                  </a:lnTo>
                  <a:lnTo>
                    <a:pt x="801577" y="1025600"/>
                  </a:lnTo>
                  <a:lnTo>
                    <a:pt x="874945" y="1027550"/>
                  </a:lnTo>
                  <a:lnTo>
                    <a:pt x="950041" y="1028741"/>
                  </a:lnTo>
                  <a:lnTo>
                    <a:pt x="1026668" y="1029144"/>
                  </a:lnTo>
                  <a:lnTo>
                    <a:pt x="1103294" y="1028741"/>
                  </a:lnTo>
                  <a:lnTo>
                    <a:pt x="1178390" y="1027550"/>
                  </a:lnTo>
                  <a:lnTo>
                    <a:pt x="1251758" y="1025600"/>
                  </a:lnTo>
                  <a:lnTo>
                    <a:pt x="1323198" y="1022919"/>
                  </a:lnTo>
                  <a:lnTo>
                    <a:pt x="1392513" y="1019536"/>
                  </a:lnTo>
                  <a:lnTo>
                    <a:pt x="1459503" y="1015480"/>
                  </a:lnTo>
                  <a:lnTo>
                    <a:pt x="1523971" y="1010777"/>
                  </a:lnTo>
                  <a:lnTo>
                    <a:pt x="1585717" y="1005458"/>
                  </a:lnTo>
                  <a:lnTo>
                    <a:pt x="1644545" y="999550"/>
                  </a:lnTo>
                  <a:lnTo>
                    <a:pt x="1700254" y="993083"/>
                  </a:lnTo>
                  <a:lnTo>
                    <a:pt x="1752647" y="986083"/>
                  </a:lnTo>
                  <a:lnTo>
                    <a:pt x="1801525" y="978580"/>
                  </a:lnTo>
                  <a:lnTo>
                    <a:pt x="1846690" y="970603"/>
                  </a:lnTo>
                  <a:lnTo>
                    <a:pt x="1887944" y="962179"/>
                  </a:lnTo>
                  <a:lnTo>
                    <a:pt x="1925087" y="953337"/>
                  </a:lnTo>
                  <a:lnTo>
                    <a:pt x="1986249" y="934513"/>
                  </a:lnTo>
                  <a:lnTo>
                    <a:pt x="2028589" y="914358"/>
                  </a:lnTo>
                  <a:lnTo>
                    <a:pt x="2053336" y="882129"/>
                  </a:lnTo>
                  <a:lnTo>
                    <a:pt x="2053336" y="0"/>
                  </a:lnTo>
                  <a:close/>
                </a:path>
              </a:pathLst>
            </a:custGeom>
            <a:solidFill>
              <a:srgbClr val="9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31849" y="5463794"/>
              <a:ext cx="2053589" cy="294005"/>
            </a:xfrm>
            <a:custGeom>
              <a:avLst/>
              <a:gdLst/>
              <a:ahLst/>
              <a:cxnLst/>
              <a:rect l="l" t="t" r="r" b="b"/>
              <a:pathLst>
                <a:path w="2053589" h="294004">
                  <a:moveTo>
                    <a:pt x="1026668" y="0"/>
                  </a:moveTo>
                  <a:lnTo>
                    <a:pt x="950041" y="403"/>
                  </a:lnTo>
                  <a:lnTo>
                    <a:pt x="874945" y="1593"/>
                  </a:lnTo>
                  <a:lnTo>
                    <a:pt x="801577" y="3542"/>
                  </a:lnTo>
                  <a:lnTo>
                    <a:pt x="730137" y="6221"/>
                  </a:lnTo>
                  <a:lnTo>
                    <a:pt x="660822" y="9603"/>
                  </a:lnTo>
                  <a:lnTo>
                    <a:pt x="593832" y="13659"/>
                  </a:lnTo>
                  <a:lnTo>
                    <a:pt x="529364" y="18360"/>
                  </a:lnTo>
                  <a:lnTo>
                    <a:pt x="467618" y="23678"/>
                  </a:lnTo>
                  <a:lnTo>
                    <a:pt x="408790" y="29585"/>
                  </a:lnTo>
                  <a:lnTo>
                    <a:pt x="353081" y="36053"/>
                  </a:lnTo>
                  <a:lnTo>
                    <a:pt x="300688" y="43053"/>
                  </a:lnTo>
                  <a:lnTo>
                    <a:pt x="251810" y="50556"/>
                  </a:lnTo>
                  <a:lnTo>
                    <a:pt x="206645" y="58535"/>
                  </a:lnTo>
                  <a:lnTo>
                    <a:pt x="165391" y="66961"/>
                  </a:lnTo>
                  <a:lnTo>
                    <a:pt x="128248" y="75806"/>
                  </a:lnTo>
                  <a:lnTo>
                    <a:pt x="67086" y="94639"/>
                  </a:lnTo>
                  <a:lnTo>
                    <a:pt x="24746" y="114806"/>
                  </a:lnTo>
                  <a:lnTo>
                    <a:pt x="0" y="147066"/>
                  </a:lnTo>
                  <a:lnTo>
                    <a:pt x="2815" y="158032"/>
                  </a:lnTo>
                  <a:lnTo>
                    <a:pt x="43464" y="189504"/>
                  </a:lnTo>
                  <a:lnTo>
                    <a:pt x="95414" y="209012"/>
                  </a:lnTo>
                  <a:lnTo>
                    <a:pt x="165391" y="227076"/>
                  </a:lnTo>
                  <a:lnTo>
                    <a:pt x="206645" y="235495"/>
                  </a:lnTo>
                  <a:lnTo>
                    <a:pt x="251810" y="243469"/>
                  </a:lnTo>
                  <a:lnTo>
                    <a:pt x="300688" y="250967"/>
                  </a:lnTo>
                  <a:lnTo>
                    <a:pt x="353081" y="257963"/>
                  </a:lnTo>
                  <a:lnTo>
                    <a:pt x="408790" y="264427"/>
                  </a:lnTo>
                  <a:lnTo>
                    <a:pt x="467618" y="270332"/>
                  </a:lnTo>
                  <a:lnTo>
                    <a:pt x="529364" y="275648"/>
                  </a:lnTo>
                  <a:lnTo>
                    <a:pt x="593832" y="280348"/>
                  </a:lnTo>
                  <a:lnTo>
                    <a:pt x="660822" y="284402"/>
                  </a:lnTo>
                  <a:lnTo>
                    <a:pt x="730137" y="287783"/>
                  </a:lnTo>
                  <a:lnTo>
                    <a:pt x="801577" y="290462"/>
                  </a:lnTo>
                  <a:lnTo>
                    <a:pt x="874945" y="292411"/>
                  </a:lnTo>
                  <a:lnTo>
                    <a:pt x="950041" y="293601"/>
                  </a:lnTo>
                  <a:lnTo>
                    <a:pt x="1026668" y="294005"/>
                  </a:lnTo>
                  <a:lnTo>
                    <a:pt x="1103294" y="293601"/>
                  </a:lnTo>
                  <a:lnTo>
                    <a:pt x="1178390" y="292411"/>
                  </a:lnTo>
                  <a:lnTo>
                    <a:pt x="1251758" y="290462"/>
                  </a:lnTo>
                  <a:lnTo>
                    <a:pt x="1323198" y="287783"/>
                  </a:lnTo>
                  <a:lnTo>
                    <a:pt x="1392513" y="284402"/>
                  </a:lnTo>
                  <a:lnTo>
                    <a:pt x="1459503" y="280348"/>
                  </a:lnTo>
                  <a:lnTo>
                    <a:pt x="1523971" y="275648"/>
                  </a:lnTo>
                  <a:lnTo>
                    <a:pt x="1585717" y="270332"/>
                  </a:lnTo>
                  <a:lnTo>
                    <a:pt x="1644545" y="264427"/>
                  </a:lnTo>
                  <a:lnTo>
                    <a:pt x="1700254" y="257963"/>
                  </a:lnTo>
                  <a:lnTo>
                    <a:pt x="1752647" y="250967"/>
                  </a:lnTo>
                  <a:lnTo>
                    <a:pt x="1801525" y="243469"/>
                  </a:lnTo>
                  <a:lnTo>
                    <a:pt x="1846690" y="235495"/>
                  </a:lnTo>
                  <a:lnTo>
                    <a:pt x="1887944" y="227076"/>
                  </a:lnTo>
                  <a:lnTo>
                    <a:pt x="1925087" y="218238"/>
                  </a:lnTo>
                  <a:lnTo>
                    <a:pt x="1986249" y="199424"/>
                  </a:lnTo>
                  <a:lnTo>
                    <a:pt x="2028589" y="179279"/>
                  </a:lnTo>
                  <a:lnTo>
                    <a:pt x="2053336" y="147066"/>
                  </a:lnTo>
                  <a:lnTo>
                    <a:pt x="2050520" y="136083"/>
                  </a:lnTo>
                  <a:lnTo>
                    <a:pt x="2009871" y="104570"/>
                  </a:lnTo>
                  <a:lnTo>
                    <a:pt x="1957921" y="85041"/>
                  </a:lnTo>
                  <a:lnTo>
                    <a:pt x="1887944" y="66961"/>
                  </a:lnTo>
                  <a:lnTo>
                    <a:pt x="1846690" y="58535"/>
                  </a:lnTo>
                  <a:lnTo>
                    <a:pt x="1801525" y="50556"/>
                  </a:lnTo>
                  <a:lnTo>
                    <a:pt x="1752647" y="43053"/>
                  </a:lnTo>
                  <a:lnTo>
                    <a:pt x="1700254" y="36053"/>
                  </a:lnTo>
                  <a:lnTo>
                    <a:pt x="1644545" y="29585"/>
                  </a:lnTo>
                  <a:lnTo>
                    <a:pt x="1585717" y="23678"/>
                  </a:lnTo>
                  <a:lnTo>
                    <a:pt x="1523971" y="18360"/>
                  </a:lnTo>
                  <a:lnTo>
                    <a:pt x="1459503" y="13659"/>
                  </a:lnTo>
                  <a:lnTo>
                    <a:pt x="1392513" y="9603"/>
                  </a:lnTo>
                  <a:lnTo>
                    <a:pt x="1323198" y="6221"/>
                  </a:lnTo>
                  <a:lnTo>
                    <a:pt x="1251758" y="3542"/>
                  </a:lnTo>
                  <a:lnTo>
                    <a:pt x="1178390" y="1593"/>
                  </a:lnTo>
                  <a:lnTo>
                    <a:pt x="1103294" y="403"/>
                  </a:lnTo>
                  <a:lnTo>
                    <a:pt x="1026668" y="0"/>
                  </a:lnTo>
                  <a:close/>
                </a:path>
              </a:pathLst>
            </a:custGeom>
            <a:solidFill>
              <a:srgbClr val="C2D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31849" y="5463794"/>
              <a:ext cx="2053589" cy="1176655"/>
            </a:xfrm>
            <a:custGeom>
              <a:avLst/>
              <a:gdLst/>
              <a:ahLst/>
              <a:cxnLst/>
              <a:rect l="l" t="t" r="r" b="b"/>
              <a:pathLst>
                <a:path w="2053589" h="1176654">
                  <a:moveTo>
                    <a:pt x="2053336" y="147066"/>
                  </a:moveTo>
                  <a:lnTo>
                    <a:pt x="2028589" y="179279"/>
                  </a:lnTo>
                  <a:lnTo>
                    <a:pt x="1986249" y="199424"/>
                  </a:lnTo>
                  <a:lnTo>
                    <a:pt x="1925087" y="218238"/>
                  </a:lnTo>
                  <a:lnTo>
                    <a:pt x="1887944" y="227076"/>
                  </a:lnTo>
                  <a:lnTo>
                    <a:pt x="1846690" y="235495"/>
                  </a:lnTo>
                  <a:lnTo>
                    <a:pt x="1801525" y="243469"/>
                  </a:lnTo>
                  <a:lnTo>
                    <a:pt x="1752647" y="250967"/>
                  </a:lnTo>
                  <a:lnTo>
                    <a:pt x="1700254" y="257963"/>
                  </a:lnTo>
                  <a:lnTo>
                    <a:pt x="1644545" y="264427"/>
                  </a:lnTo>
                  <a:lnTo>
                    <a:pt x="1585717" y="270332"/>
                  </a:lnTo>
                  <a:lnTo>
                    <a:pt x="1523971" y="275648"/>
                  </a:lnTo>
                  <a:lnTo>
                    <a:pt x="1459503" y="280348"/>
                  </a:lnTo>
                  <a:lnTo>
                    <a:pt x="1392513" y="284402"/>
                  </a:lnTo>
                  <a:lnTo>
                    <a:pt x="1323198" y="287783"/>
                  </a:lnTo>
                  <a:lnTo>
                    <a:pt x="1251758" y="290462"/>
                  </a:lnTo>
                  <a:lnTo>
                    <a:pt x="1178390" y="292411"/>
                  </a:lnTo>
                  <a:lnTo>
                    <a:pt x="1103294" y="293601"/>
                  </a:lnTo>
                  <a:lnTo>
                    <a:pt x="1026668" y="294005"/>
                  </a:lnTo>
                  <a:lnTo>
                    <a:pt x="950041" y="293601"/>
                  </a:lnTo>
                  <a:lnTo>
                    <a:pt x="874945" y="292411"/>
                  </a:lnTo>
                  <a:lnTo>
                    <a:pt x="801577" y="290462"/>
                  </a:lnTo>
                  <a:lnTo>
                    <a:pt x="730137" y="287783"/>
                  </a:lnTo>
                  <a:lnTo>
                    <a:pt x="660822" y="284402"/>
                  </a:lnTo>
                  <a:lnTo>
                    <a:pt x="593832" y="280348"/>
                  </a:lnTo>
                  <a:lnTo>
                    <a:pt x="529364" y="275648"/>
                  </a:lnTo>
                  <a:lnTo>
                    <a:pt x="467618" y="270332"/>
                  </a:lnTo>
                  <a:lnTo>
                    <a:pt x="408790" y="264427"/>
                  </a:lnTo>
                  <a:lnTo>
                    <a:pt x="353081" y="257963"/>
                  </a:lnTo>
                  <a:lnTo>
                    <a:pt x="300688" y="250967"/>
                  </a:lnTo>
                  <a:lnTo>
                    <a:pt x="251810" y="243469"/>
                  </a:lnTo>
                  <a:lnTo>
                    <a:pt x="206645" y="235495"/>
                  </a:lnTo>
                  <a:lnTo>
                    <a:pt x="165391" y="227076"/>
                  </a:lnTo>
                  <a:lnTo>
                    <a:pt x="128248" y="218238"/>
                  </a:lnTo>
                  <a:lnTo>
                    <a:pt x="67086" y="199424"/>
                  </a:lnTo>
                  <a:lnTo>
                    <a:pt x="24746" y="179279"/>
                  </a:lnTo>
                  <a:lnTo>
                    <a:pt x="0" y="147066"/>
                  </a:lnTo>
                  <a:lnTo>
                    <a:pt x="2815" y="136083"/>
                  </a:lnTo>
                  <a:lnTo>
                    <a:pt x="43464" y="104570"/>
                  </a:lnTo>
                  <a:lnTo>
                    <a:pt x="95414" y="85041"/>
                  </a:lnTo>
                  <a:lnTo>
                    <a:pt x="165391" y="66961"/>
                  </a:lnTo>
                  <a:lnTo>
                    <a:pt x="206645" y="58535"/>
                  </a:lnTo>
                  <a:lnTo>
                    <a:pt x="251810" y="50556"/>
                  </a:lnTo>
                  <a:lnTo>
                    <a:pt x="300688" y="43053"/>
                  </a:lnTo>
                  <a:lnTo>
                    <a:pt x="353081" y="36053"/>
                  </a:lnTo>
                  <a:lnTo>
                    <a:pt x="408790" y="29585"/>
                  </a:lnTo>
                  <a:lnTo>
                    <a:pt x="467618" y="23678"/>
                  </a:lnTo>
                  <a:lnTo>
                    <a:pt x="529364" y="18360"/>
                  </a:lnTo>
                  <a:lnTo>
                    <a:pt x="593832" y="13659"/>
                  </a:lnTo>
                  <a:lnTo>
                    <a:pt x="660822" y="9603"/>
                  </a:lnTo>
                  <a:lnTo>
                    <a:pt x="730137" y="6221"/>
                  </a:lnTo>
                  <a:lnTo>
                    <a:pt x="801577" y="3542"/>
                  </a:lnTo>
                  <a:lnTo>
                    <a:pt x="874945" y="1593"/>
                  </a:lnTo>
                  <a:lnTo>
                    <a:pt x="950041" y="403"/>
                  </a:lnTo>
                  <a:lnTo>
                    <a:pt x="1026668" y="0"/>
                  </a:lnTo>
                  <a:lnTo>
                    <a:pt x="1103294" y="403"/>
                  </a:lnTo>
                  <a:lnTo>
                    <a:pt x="1178390" y="1593"/>
                  </a:lnTo>
                  <a:lnTo>
                    <a:pt x="1251758" y="3542"/>
                  </a:lnTo>
                  <a:lnTo>
                    <a:pt x="1323198" y="6221"/>
                  </a:lnTo>
                  <a:lnTo>
                    <a:pt x="1392513" y="9603"/>
                  </a:lnTo>
                  <a:lnTo>
                    <a:pt x="1459503" y="13659"/>
                  </a:lnTo>
                  <a:lnTo>
                    <a:pt x="1523971" y="18360"/>
                  </a:lnTo>
                  <a:lnTo>
                    <a:pt x="1585717" y="23678"/>
                  </a:lnTo>
                  <a:lnTo>
                    <a:pt x="1644545" y="29585"/>
                  </a:lnTo>
                  <a:lnTo>
                    <a:pt x="1700254" y="36053"/>
                  </a:lnTo>
                  <a:lnTo>
                    <a:pt x="1752647" y="43053"/>
                  </a:lnTo>
                  <a:lnTo>
                    <a:pt x="1801525" y="50556"/>
                  </a:lnTo>
                  <a:lnTo>
                    <a:pt x="1846690" y="58535"/>
                  </a:lnTo>
                  <a:lnTo>
                    <a:pt x="1887944" y="66961"/>
                  </a:lnTo>
                  <a:lnTo>
                    <a:pt x="1925087" y="75806"/>
                  </a:lnTo>
                  <a:lnTo>
                    <a:pt x="1986249" y="94639"/>
                  </a:lnTo>
                  <a:lnTo>
                    <a:pt x="2028589" y="114806"/>
                  </a:lnTo>
                  <a:lnTo>
                    <a:pt x="2053336" y="147066"/>
                  </a:lnTo>
                  <a:close/>
                </a:path>
                <a:path w="2053589" h="1176654">
                  <a:moveTo>
                    <a:pt x="2053336" y="147066"/>
                  </a:moveTo>
                  <a:lnTo>
                    <a:pt x="2053336" y="1029195"/>
                  </a:lnTo>
                  <a:lnTo>
                    <a:pt x="2050520" y="1040166"/>
                  </a:lnTo>
                  <a:lnTo>
                    <a:pt x="2009871" y="1071654"/>
                  </a:lnTo>
                  <a:lnTo>
                    <a:pt x="1957921" y="1091171"/>
                  </a:lnTo>
                  <a:lnTo>
                    <a:pt x="1887944" y="1109245"/>
                  </a:lnTo>
                  <a:lnTo>
                    <a:pt x="1846690" y="1117669"/>
                  </a:lnTo>
                  <a:lnTo>
                    <a:pt x="1801525" y="1125646"/>
                  </a:lnTo>
                  <a:lnTo>
                    <a:pt x="1752647" y="1133149"/>
                  </a:lnTo>
                  <a:lnTo>
                    <a:pt x="1700254" y="1140149"/>
                  </a:lnTo>
                  <a:lnTo>
                    <a:pt x="1644545" y="1146616"/>
                  </a:lnTo>
                  <a:lnTo>
                    <a:pt x="1585717" y="1152524"/>
                  </a:lnTo>
                  <a:lnTo>
                    <a:pt x="1523971" y="1157843"/>
                  </a:lnTo>
                  <a:lnTo>
                    <a:pt x="1459503" y="1162546"/>
                  </a:lnTo>
                  <a:lnTo>
                    <a:pt x="1392513" y="1166602"/>
                  </a:lnTo>
                  <a:lnTo>
                    <a:pt x="1323198" y="1169985"/>
                  </a:lnTo>
                  <a:lnTo>
                    <a:pt x="1251758" y="1172666"/>
                  </a:lnTo>
                  <a:lnTo>
                    <a:pt x="1178390" y="1174616"/>
                  </a:lnTo>
                  <a:lnTo>
                    <a:pt x="1103294" y="1175807"/>
                  </a:lnTo>
                  <a:lnTo>
                    <a:pt x="1026668" y="1176210"/>
                  </a:lnTo>
                  <a:lnTo>
                    <a:pt x="950041" y="1175807"/>
                  </a:lnTo>
                  <a:lnTo>
                    <a:pt x="874945" y="1174616"/>
                  </a:lnTo>
                  <a:lnTo>
                    <a:pt x="801577" y="1172666"/>
                  </a:lnTo>
                  <a:lnTo>
                    <a:pt x="730137" y="1169985"/>
                  </a:lnTo>
                  <a:lnTo>
                    <a:pt x="660822" y="1166602"/>
                  </a:lnTo>
                  <a:lnTo>
                    <a:pt x="593832" y="1162546"/>
                  </a:lnTo>
                  <a:lnTo>
                    <a:pt x="529364" y="1157843"/>
                  </a:lnTo>
                  <a:lnTo>
                    <a:pt x="467618" y="1152524"/>
                  </a:lnTo>
                  <a:lnTo>
                    <a:pt x="408790" y="1146616"/>
                  </a:lnTo>
                  <a:lnTo>
                    <a:pt x="353081" y="1140149"/>
                  </a:lnTo>
                  <a:lnTo>
                    <a:pt x="300688" y="1133149"/>
                  </a:lnTo>
                  <a:lnTo>
                    <a:pt x="251810" y="1125646"/>
                  </a:lnTo>
                  <a:lnTo>
                    <a:pt x="206645" y="1117669"/>
                  </a:lnTo>
                  <a:lnTo>
                    <a:pt x="165391" y="1109245"/>
                  </a:lnTo>
                  <a:lnTo>
                    <a:pt x="128248" y="1100403"/>
                  </a:lnTo>
                  <a:lnTo>
                    <a:pt x="67086" y="1081579"/>
                  </a:lnTo>
                  <a:lnTo>
                    <a:pt x="24746" y="1061424"/>
                  </a:lnTo>
                  <a:lnTo>
                    <a:pt x="0" y="1029195"/>
                  </a:lnTo>
                  <a:lnTo>
                    <a:pt x="0" y="147066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613535" y="5880989"/>
            <a:ext cx="1489710" cy="480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670"/>
              </a:lnSpc>
              <a:spcBef>
                <a:spcPts val="100"/>
              </a:spcBef>
            </a:pPr>
            <a:r>
              <a:rPr sz="1400" b="1" spc="-20" dirty="0">
                <a:latin typeface="Times New Roman"/>
                <a:cs typeface="Times New Roman"/>
              </a:rPr>
              <a:t>УДЕЛЬНЫЙ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spc="-25" dirty="0">
                <a:latin typeface="Times New Roman"/>
                <a:cs typeface="Times New Roman"/>
              </a:rPr>
              <a:t>ВЕС</a:t>
            </a:r>
            <a:endParaRPr sz="1400" dirty="0">
              <a:latin typeface="Times New Roman"/>
              <a:cs typeface="Times New Roman"/>
            </a:endParaRPr>
          </a:p>
          <a:p>
            <a:pPr algn="ctr">
              <a:lnSpc>
                <a:spcPts val="1910"/>
              </a:lnSpc>
            </a:pPr>
            <a:r>
              <a:rPr lang="ru-RU" sz="1600" b="1" dirty="0" smtClean="0">
                <a:latin typeface="Times New Roman"/>
                <a:cs typeface="Times New Roman"/>
              </a:rPr>
              <a:t>35,4</a:t>
            </a:r>
            <a:r>
              <a:rPr sz="1600" b="1" dirty="0" smtClean="0">
                <a:latin typeface="Times New Roman"/>
                <a:cs typeface="Times New Roman"/>
              </a:rPr>
              <a:t> </a:t>
            </a:r>
            <a:r>
              <a:rPr sz="1600" b="1" spc="-50" dirty="0">
                <a:latin typeface="Times New Roman"/>
                <a:cs typeface="Times New Roman"/>
              </a:rPr>
              <a:t>%</a:t>
            </a:r>
            <a:endParaRPr sz="1600" dirty="0">
              <a:latin typeface="Times New Roman"/>
              <a:cs typeface="Times New Roman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28179" y="3026092"/>
            <a:ext cx="8515350" cy="4357370"/>
            <a:chOff x="728179" y="3026092"/>
            <a:chExt cx="8515350" cy="4357370"/>
          </a:xfrm>
        </p:grpSpPr>
        <p:sp>
          <p:nvSpPr>
            <p:cNvPr id="24" name="object 24"/>
            <p:cNvSpPr/>
            <p:nvPr/>
          </p:nvSpPr>
          <p:spPr>
            <a:xfrm>
              <a:off x="1169631" y="7210603"/>
              <a:ext cx="599440" cy="168275"/>
            </a:xfrm>
            <a:custGeom>
              <a:avLst/>
              <a:gdLst/>
              <a:ahLst/>
              <a:cxnLst/>
              <a:rect l="l" t="t" r="r" b="b"/>
              <a:pathLst>
                <a:path w="599439" h="168275">
                  <a:moveTo>
                    <a:pt x="0" y="168033"/>
                  </a:moveTo>
                  <a:lnTo>
                    <a:pt x="598893" y="168033"/>
                  </a:lnTo>
                  <a:lnTo>
                    <a:pt x="598893" y="0"/>
                  </a:lnTo>
                  <a:lnTo>
                    <a:pt x="0" y="0"/>
                  </a:lnTo>
                  <a:lnTo>
                    <a:pt x="0" y="168033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190874" y="7210603"/>
              <a:ext cx="599440" cy="168275"/>
            </a:xfrm>
            <a:custGeom>
              <a:avLst/>
              <a:gdLst/>
              <a:ahLst/>
              <a:cxnLst/>
              <a:rect l="l" t="t" r="r" b="b"/>
              <a:pathLst>
                <a:path w="599439" h="168275">
                  <a:moveTo>
                    <a:pt x="598893" y="0"/>
                  </a:moveTo>
                  <a:lnTo>
                    <a:pt x="0" y="0"/>
                  </a:lnTo>
                  <a:lnTo>
                    <a:pt x="0" y="168033"/>
                  </a:lnTo>
                  <a:lnTo>
                    <a:pt x="598893" y="168033"/>
                  </a:lnTo>
                  <a:lnTo>
                    <a:pt x="598893" y="0"/>
                  </a:lnTo>
                  <a:close/>
                </a:path>
              </a:pathLst>
            </a:custGeom>
            <a:solidFill>
              <a:srgbClr val="FFCC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190874" y="7210603"/>
              <a:ext cx="599440" cy="168275"/>
            </a:xfrm>
            <a:custGeom>
              <a:avLst/>
              <a:gdLst/>
              <a:ahLst/>
              <a:cxnLst/>
              <a:rect l="l" t="t" r="r" b="b"/>
              <a:pathLst>
                <a:path w="599439" h="168275">
                  <a:moveTo>
                    <a:pt x="0" y="168033"/>
                  </a:moveTo>
                  <a:lnTo>
                    <a:pt x="598893" y="168033"/>
                  </a:lnTo>
                  <a:lnTo>
                    <a:pt x="598893" y="0"/>
                  </a:lnTo>
                  <a:lnTo>
                    <a:pt x="0" y="0"/>
                  </a:lnTo>
                  <a:lnTo>
                    <a:pt x="0" y="168033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638034" y="7210603"/>
              <a:ext cx="599440" cy="168275"/>
            </a:xfrm>
            <a:custGeom>
              <a:avLst/>
              <a:gdLst/>
              <a:ahLst/>
              <a:cxnLst/>
              <a:rect l="l" t="t" r="r" b="b"/>
              <a:pathLst>
                <a:path w="599440" h="168275">
                  <a:moveTo>
                    <a:pt x="598893" y="0"/>
                  </a:moveTo>
                  <a:lnTo>
                    <a:pt x="0" y="0"/>
                  </a:lnTo>
                  <a:lnTo>
                    <a:pt x="0" y="168033"/>
                  </a:lnTo>
                  <a:lnTo>
                    <a:pt x="598893" y="168033"/>
                  </a:lnTo>
                  <a:lnTo>
                    <a:pt x="598893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638034" y="7210603"/>
              <a:ext cx="599440" cy="168275"/>
            </a:xfrm>
            <a:custGeom>
              <a:avLst/>
              <a:gdLst/>
              <a:ahLst/>
              <a:cxnLst/>
              <a:rect l="l" t="t" r="r" b="b"/>
              <a:pathLst>
                <a:path w="599440" h="168275">
                  <a:moveTo>
                    <a:pt x="0" y="168033"/>
                  </a:moveTo>
                  <a:lnTo>
                    <a:pt x="598893" y="168033"/>
                  </a:lnTo>
                  <a:lnTo>
                    <a:pt x="598893" y="0"/>
                  </a:lnTo>
                  <a:lnTo>
                    <a:pt x="0" y="0"/>
                  </a:lnTo>
                  <a:lnTo>
                    <a:pt x="0" y="168033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2942" y="3030855"/>
              <a:ext cx="7393940" cy="3108960"/>
            </a:xfrm>
            <a:custGeom>
              <a:avLst/>
              <a:gdLst/>
              <a:ahLst/>
              <a:cxnLst/>
              <a:rect l="l" t="t" r="r" b="b"/>
              <a:pathLst>
                <a:path w="7393940" h="3108960">
                  <a:moveTo>
                    <a:pt x="1233398" y="0"/>
                  </a:moveTo>
                  <a:lnTo>
                    <a:pt x="7393533" y="0"/>
                  </a:lnTo>
                </a:path>
                <a:path w="7393940" h="3108960">
                  <a:moveTo>
                    <a:pt x="1233398" y="0"/>
                  </a:moveTo>
                  <a:lnTo>
                    <a:pt x="1233398" y="252095"/>
                  </a:lnTo>
                </a:path>
                <a:path w="7393940" h="3108960">
                  <a:moveTo>
                    <a:pt x="7393533" y="0"/>
                  </a:moveTo>
                  <a:lnTo>
                    <a:pt x="7393533" y="252095"/>
                  </a:lnTo>
                </a:path>
                <a:path w="7393940" h="3108960">
                  <a:moveTo>
                    <a:pt x="0" y="2432939"/>
                  </a:moveTo>
                  <a:lnTo>
                    <a:pt x="0" y="3108579"/>
                  </a:lnTo>
                </a:path>
                <a:path w="7393940" h="3108960">
                  <a:moveTo>
                    <a:pt x="5853404" y="2432939"/>
                  </a:moveTo>
                  <a:lnTo>
                    <a:pt x="5853531" y="3108579"/>
                  </a:lnTo>
                </a:path>
                <a:path w="7393940" h="3108960">
                  <a:moveTo>
                    <a:pt x="0" y="3108579"/>
                  </a:moveTo>
                  <a:lnTo>
                    <a:pt x="598906" y="3108579"/>
                  </a:lnTo>
                </a:path>
                <a:path w="7393940" h="3108960">
                  <a:moveTo>
                    <a:pt x="6452336" y="3108579"/>
                  </a:moveTo>
                  <a:lnTo>
                    <a:pt x="5853531" y="3108579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021323" y="7210603"/>
              <a:ext cx="599440" cy="168275"/>
            </a:xfrm>
            <a:custGeom>
              <a:avLst/>
              <a:gdLst/>
              <a:ahLst/>
              <a:cxnLst/>
              <a:rect l="l" t="t" r="r" b="b"/>
              <a:pathLst>
                <a:path w="599440" h="168275">
                  <a:moveTo>
                    <a:pt x="598893" y="0"/>
                  </a:moveTo>
                  <a:lnTo>
                    <a:pt x="0" y="0"/>
                  </a:lnTo>
                  <a:lnTo>
                    <a:pt x="0" y="168033"/>
                  </a:lnTo>
                  <a:lnTo>
                    <a:pt x="598893" y="168033"/>
                  </a:lnTo>
                  <a:lnTo>
                    <a:pt x="59889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021323" y="7210603"/>
              <a:ext cx="599440" cy="168275"/>
            </a:xfrm>
            <a:custGeom>
              <a:avLst/>
              <a:gdLst/>
              <a:ahLst/>
              <a:cxnLst/>
              <a:rect l="l" t="t" r="r" b="b"/>
              <a:pathLst>
                <a:path w="599440" h="168275">
                  <a:moveTo>
                    <a:pt x="0" y="168033"/>
                  </a:moveTo>
                  <a:lnTo>
                    <a:pt x="598893" y="168033"/>
                  </a:lnTo>
                  <a:lnTo>
                    <a:pt x="598893" y="0"/>
                  </a:lnTo>
                  <a:lnTo>
                    <a:pt x="0" y="0"/>
                  </a:lnTo>
                  <a:lnTo>
                    <a:pt x="0" y="168033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185279" y="5668645"/>
              <a:ext cx="2053589" cy="1029335"/>
            </a:xfrm>
            <a:custGeom>
              <a:avLst/>
              <a:gdLst/>
              <a:ahLst/>
              <a:cxnLst/>
              <a:rect l="l" t="t" r="r" b="b"/>
              <a:pathLst>
                <a:path w="2053590" h="1029334">
                  <a:moveTo>
                    <a:pt x="2053336" y="0"/>
                  </a:moveTo>
                  <a:lnTo>
                    <a:pt x="2028589" y="32213"/>
                  </a:lnTo>
                  <a:lnTo>
                    <a:pt x="1986249" y="52358"/>
                  </a:lnTo>
                  <a:lnTo>
                    <a:pt x="1925087" y="71172"/>
                  </a:lnTo>
                  <a:lnTo>
                    <a:pt x="1887944" y="80010"/>
                  </a:lnTo>
                  <a:lnTo>
                    <a:pt x="1846690" y="88429"/>
                  </a:lnTo>
                  <a:lnTo>
                    <a:pt x="1801525" y="96403"/>
                  </a:lnTo>
                  <a:lnTo>
                    <a:pt x="1752647" y="103901"/>
                  </a:lnTo>
                  <a:lnTo>
                    <a:pt x="1700254" y="110897"/>
                  </a:lnTo>
                  <a:lnTo>
                    <a:pt x="1644545" y="117361"/>
                  </a:lnTo>
                  <a:lnTo>
                    <a:pt x="1585717" y="123266"/>
                  </a:lnTo>
                  <a:lnTo>
                    <a:pt x="1523971" y="128582"/>
                  </a:lnTo>
                  <a:lnTo>
                    <a:pt x="1459503" y="133282"/>
                  </a:lnTo>
                  <a:lnTo>
                    <a:pt x="1392513" y="137336"/>
                  </a:lnTo>
                  <a:lnTo>
                    <a:pt x="1323198" y="140717"/>
                  </a:lnTo>
                  <a:lnTo>
                    <a:pt x="1251758" y="143396"/>
                  </a:lnTo>
                  <a:lnTo>
                    <a:pt x="1178390" y="145345"/>
                  </a:lnTo>
                  <a:lnTo>
                    <a:pt x="1103294" y="146535"/>
                  </a:lnTo>
                  <a:lnTo>
                    <a:pt x="1026668" y="146939"/>
                  </a:lnTo>
                  <a:lnTo>
                    <a:pt x="950057" y="146535"/>
                  </a:lnTo>
                  <a:lnTo>
                    <a:pt x="874973" y="145345"/>
                  </a:lnTo>
                  <a:lnTo>
                    <a:pt x="801616" y="143396"/>
                  </a:lnTo>
                  <a:lnTo>
                    <a:pt x="730183" y="140717"/>
                  </a:lnTo>
                  <a:lnTo>
                    <a:pt x="660874" y="137336"/>
                  </a:lnTo>
                  <a:lnTo>
                    <a:pt x="593887" y="133282"/>
                  </a:lnTo>
                  <a:lnTo>
                    <a:pt x="529421" y="128582"/>
                  </a:lnTo>
                  <a:lnTo>
                    <a:pt x="467674" y="123266"/>
                  </a:lnTo>
                  <a:lnTo>
                    <a:pt x="408845" y="117361"/>
                  </a:lnTo>
                  <a:lnTo>
                    <a:pt x="353132" y="110897"/>
                  </a:lnTo>
                  <a:lnTo>
                    <a:pt x="300735" y="103901"/>
                  </a:lnTo>
                  <a:lnTo>
                    <a:pt x="251853" y="96403"/>
                  </a:lnTo>
                  <a:lnTo>
                    <a:pt x="206682" y="88429"/>
                  </a:lnTo>
                  <a:lnTo>
                    <a:pt x="165424" y="80010"/>
                  </a:lnTo>
                  <a:lnTo>
                    <a:pt x="128275" y="71172"/>
                  </a:lnTo>
                  <a:lnTo>
                    <a:pt x="67101" y="52358"/>
                  </a:lnTo>
                  <a:lnTo>
                    <a:pt x="24752" y="32213"/>
                  </a:lnTo>
                  <a:lnTo>
                    <a:pt x="0" y="0"/>
                  </a:lnTo>
                  <a:lnTo>
                    <a:pt x="0" y="882103"/>
                  </a:lnTo>
                  <a:lnTo>
                    <a:pt x="24752" y="914333"/>
                  </a:lnTo>
                  <a:lnTo>
                    <a:pt x="67101" y="934489"/>
                  </a:lnTo>
                  <a:lnTo>
                    <a:pt x="128275" y="953314"/>
                  </a:lnTo>
                  <a:lnTo>
                    <a:pt x="165424" y="962157"/>
                  </a:lnTo>
                  <a:lnTo>
                    <a:pt x="206682" y="970582"/>
                  </a:lnTo>
                  <a:lnTo>
                    <a:pt x="251853" y="978560"/>
                  </a:lnTo>
                  <a:lnTo>
                    <a:pt x="300736" y="986064"/>
                  </a:lnTo>
                  <a:lnTo>
                    <a:pt x="353132" y="993064"/>
                  </a:lnTo>
                  <a:lnTo>
                    <a:pt x="408845" y="999533"/>
                  </a:lnTo>
                  <a:lnTo>
                    <a:pt x="467674" y="1005442"/>
                  </a:lnTo>
                  <a:lnTo>
                    <a:pt x="529421" y="1010762"/>
                  </a:lnTo>
                  <a:lnTo>
                    <a:pt x="593887" y="1015465"/>
                  </a:lnTo>
                  <a:lnTo>
                    <a:pt x="660874" y="1019522"/>
                  </a:lnTo>
                  <a:lnTo>
                    <a:pt x="730183" y="1022905"/>
                  </a:lnTo>
                  <a:lnTo>
                    <a:pt x="801616" y="1025587"/>
                  </a:lnTo>
                  <a:lnTo>
                    <a:pt x="874973" y="1027537"/>
                  </a:lnTo>
                  <a:lnTo>
                    <a:pt x="950057" y="1028728"/>
                  </a:lnTo>
                  <a:lnTo>
                    <a:pt x="1026668" y="1029131"/>
                  </a:lnTo>
                  <a:lnTo>
                    <a:pt x="1103294" y="1028728"/>
                  </a:lnTo>
                  <a:lnTo>
                    <a:pt x="1178390" y="1027537"/>
                  </a:lnTo>
                  <a:lnTo>
                    <a:pt x="1251758" y="1025587"/>
                  </a:lnTo>
                  <a:lnTo>
                    <a:pt x="1323198" y="1022905"/>
                  </a:lnTo>
                  <a:lnTo>
                    <a:pt x="1392513" y="1019522"/>
                  </a:lnTo>
                  <a:lnTo>
                    <a:pt x="1459503" y="1015465"/>
                  </a:lnTo>
                  <a:lnTo>
                    <a:pt x="1523971" y="1010762"/>
                  </a:lnTo>
                  <a:lnTo>
                    <a:pt x="1585717" y="1005442"/>
                  </a:lnTo>
                  <a:lnTo>
                    <a:pt x="1644545" y="999533"/>
                  </a:lnTo>
                  <a:lnTo>
                    <a:pt x="1700254" y="993064"/>
                  </a:lnTo>
                  <a:lnTo>
                    <a:pt x="1752647" y="986064"/>
                  </a:lnTo>
                  <a:lnTo>
                    <a:pt x="1801525" y="978560"/>
                  </a:lnTo>
                  <a:lnTo>
                    <a:pt x="1846690" y="970582"/>
                  </a:lnTo>
                  <a:lnTo>
                    <a:pt x="1887944" y="962157"/>
                  </a:lnTo>
                  <a:lnTo>
                    <a:pt x="1925087" y="953314"/>
                  </a:lnTo>
                  <a:lnTo>
                    <a:pt x="1986249" y="934489"/>
                  </a:lnTo>
                  <a:lnTo>
                    <a:pt x="2028589" y="914333"/>
                  </a:lnTo>
                  <a:lnTo>
                    <a:pt x="2053336" y="882103"/>
                  </a:lnTo>
                  <a:lnTo>
                    <a:pt x="2053336" y="0"/>
                  </a:lnTo>
                  <a:close/>
                </a:path>
              </a:pathLst>
            </a:custGeom>
            <a:solidFill>
              <a:srgbClr val="9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185279" y="5521579"/>
              <a:ext cx="2053589" cy="294005"/>
            </a:xfrm>
            <a:custGeom>
              <a:avLst/>
              <a:gdLst/>
              <a:ahLst/>
              <a:cxnLst/>
              <a:rect l="l" t="t" r="r" b="b"/>
              <a:pathLst>
                <a:path w="2053590" h="294004">
                  <a:moveTo>
                    <a:pt x="1026668" y="0"/>
                  </a:moveTo>
                  <a:lnTo>
                    <a:pt x="950057" y="403"/>
                  </a:lnTo>
                  <a:lnTo>
                    <a:pt x="874973" y="1593"/>
                  </a:lnTo>
                  <a:lnTo>
                    <a:pt x="801616" y="3542"/>
                  </a:lnTo>
                  <a:lnTo>
                    <a:pt x="730183" y="6221"/>
                  </a:lnTo>
                  <a:lnTo>
                    <a:pt x="660874" y="9603"/>
                  </a:lnTo>
                  <a:lnTo>
                    <a:pt x="593887" y="13659"/>
                  </a:lnTo>
                  <a:lnTo>
                    <a:pt x="529421" y="18360"/>
                  </a:lnTo>
                  <a:lnTo>
                    <a:pt x="467674" y="23678"/>
                  </a:lnTo>
                  <a:lnTo>
                    <a:pt x="408845" y="29585"/>
                  </a:lnTo>
                  <a:lnTo>
                    <a:pt x="353132" y="36053"/>
                  </a:lnTo>
                  <a:lnTo>
                    <a:pt x="300735" y="43053"/>
                  </a:lnTo>
                  <a:lnTo>
                    <a:pt x="251853" y="50556"/>
                  </a:lnTo>
                  <a:lnTo>
                    <a:pt x="206682" y="58535"/>
                  </a:lnTo>
                  <a:lnTo>
                    <a:pt x="165424" y="66961"/>
                  </a:lnTo>
                  <a:lnTo>
                    <a:pt x="128275" y="75806"/>
                  </a:lnTo>
                  <a:lnTo>
                    <a:pt x="67101" y="94639"/>
                  </a:lnTo>
                  <a:lnTo>
                    <a:pt x="24752" y="114806"/>
                  </a:lnTo>
                  <a:lnTo>
                    <a:pt x="0" y="147065"/>
                  </a:lnTo>
                  <a:lnTo>
                    <a:pt x="2816" y="158032"/>
                  </a:lnTo>
                  <a:lnTo>
                    <a:pt x="43475" y="189504"/>
                  </a:lnTo>
                  <a:lnTo>
                    <a:pt x="95434" y="209012"/>
                  </a:lnTo>
                  <a:lnTo>
                    <a:pt x="165424" y="227076"/>
                  </a:lnTo>
                  <a:lnTo>
                    <a:pt x="206682" y="235495"/>
                  </a:lnTo>
                  <a:lnTo>
                    <a:pt x="251853" y="243469"/>
                  </a:lnTo>
                  <a:lnTo>
                    <a:pt x="300736" y="250967"/>
                  </a:lnTo>
                  <a:lnTo>
                    <a:pt x="353132" y="257963"/>
                  </a:lnTo>
                  <a:lnTo>
                    <a:pt x="408845" y="264427"/>
                  </a:lnTo>
                  <a:lnTo>
                    <a:pt x="467674" y="270332"/>
                  </a:lnTo>
                  <a:lnTo>
                    <a:pt x="529421" y="275648"/>
                  </a:lnTo>
                  <a:lnTo>
                    <a:pt x="593887" y="280348"/>
                  </a:lnTo>
                  <a:lnTo>
                    <a:pt x="660874" y="284402"/>
                  </a:lnTo>
                  <a:lnTo>
                    <a:pt x="730183" y="287783"/>
                  </a:lnTo>
                  <a:lnTo>
                    <a:pt x="801616" y="290462"/>
                  </a:lnTo>
                  <a:lnTo>
                    <a:pt x="874973" y="292411"/>
                  </a:lnTo>
                  <a:lnTo>
                    <a:pt x="950057" y="293601"/>
                  </a:lnTo>
                  <a:lnTo>
                    <a:pt x="1026668" y="294005"/>
                  </a:lnTo>
                  <a:lnTo>
                    <a:pt x="1103294" y="293601"/>
                  </a:lnTo>
                  <a:lnTo>
                    <a:pt x="1178390" y="292411"/>
                  </a:lnTo>
                  <a:lnTo>
                    <a:pt x="1251758" y="290462"/>
                  </a:lnTo>
                  <a:lnTo>
                    <a:pt x="1323198" y="287783"/>
                  </a:lnTo>
                  <a:lnTo>
                    <a:pt x="1392513" y="284402"/>
                  </a:lnTo>
                  <a:lnTo>
                    <a:pt x="1459503" y="280348"/>
                  </a:lnTo>
                  <a:lnTo>
                    <a:pt x="1523971" y="275648"/>
                  </a:lnTo>
                  <a:lnTo>
                    <a:pt x="1585717" y="270332"/>
                  </a:lnTo>
                  <a:lnTo>
                    <a:pt x="1644545" y="264427"/>
                  </a:lnTo>
                  <a:lnTo>
                    <a:pt x="1700254" y="257963"/>
                  </a:lnTo>
                  <a:lnTo>
                    <a:pt x="1752647" y="250967"/>
                  </a:lnTo>
                  <a:lnTo>
                    <a:pt x="1801525" y="243469"/>
                  </a:lnTo>
                  <a:lnTo>
                    <a:pt x="1846690" y="235495"/>
                  </a:lnTo>
                  <a:lnTo>
                    <a:pt x="1887944" y="227076"/>
                  </a:lnTo>
                  <a:lnTo>
                    <a:pt x="1925087" y="218238"/>
                  </a:lnTo>
                  <a:lnTo>
                    <a:pt x="1986249" y="199424"/>
                  </a:lnTo>
                  <a:lnTo>
                    <a:pt x="2028589" y="179279"/>
                  </a:lnTo>
                  <a:lnTo>
                    <a:pt x="2053336" y="147065"/>
                  </a:lnTo>
                  <a:lnTo>
                    <a:pt x="2050520" y="136083"/>
                  </a:lnTo>
                  <a:lnTo>
                    <a:pt x="2009871" y="104570"/>
                  </a:lnTo>
                  <a:lnTo>
                    <a:pt x="1957921" y="85041"/>
                  </a:lnTo>
                  <a:lnTo>
                    <a:pt x="1887944" y="66961"/>
                  </a:lnTo>
                  <a:lnTo>
                    <a:pt x="1846690" y="58535"/>
                  </a:lnTo>
                  <a:lnTo>
                    <a:pt x="1801525" y="50556"/>
                  </a:lnTo>
                  <a:lnTo>
                    <a:pt x="1752647" y="43053"/>
                  </a:lnTo>
                  <a:lnTo>
                    <a:pt x="1700254" y="36053"/>
                  </a:lnTo>
                  <a:lnTo>
                    <a:pt x="1644545" y="29585"/>
                  </a:lnTo>
                  <a:lnTo>
                    <a:pt x="1585717" y="23678"/>
                  </a:lnTo>
                  <a:lnTo>
                    <a:pt x="1523971" y="18360"/>
                  </a:lnTo>
                  <a:lnTo>
                    <a:pt x="1459503" y="13659"/>
                  </a:lnTo>
                  <a:lnTo>
                    <a:pt x="1392513" y="9603"/>
                  </a:lnTo>
                  <a:lnTo>
                    <a:pt x="1323198" y="6221"/>
                  </a:lnTo>
                  <a:lnTo>
                    <a:pt x="1251758" y="3542"/>
                  </a:lnTo>
                  <a:lnTo>
                    <a:pt x="1178390" y="1593"/>
                  </a:lnTo>
                  <a:lnTo>
                    <a:pt x="1103294" y="403"/>
                  </a:lnTo>
                  <a:lnTo>
                    <a:pt x="1026668" y="0"/>
                  </a:lnTo>
                  <a:close/>
                </a:path>
              </a:pathLst>
            </a:custGeom>
            <a:solidFill>
              <a:srgbClr val="C2D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185279" y="5521579"/>
              <a:ext cx="2053589" cy="1176655"/>
            </a:xfrm>
            <a:custGeom>
              <a:avLst/>
              <a:gdLst/>
              <a:ahLst/>
              <a:cxnLst/>
              <a:rect l="l" t="t" r="r" b="b"/>
              <a:pathLst>
                <a:path w="2053590" h="1176654">
                  <a:moveTo>
                    <a:pt x="2053336" y="147065"/>
                  </a:moveTo>
                  <a:lnTo>
                    <a:pt x="2028589" y="179279"/>
                  </a:lnTo>
                  <a:lnTo>
                    <a:pt x="1986249" y="199424"/>
                  </a:lnTo>
                  <a:lnTo>
                    <a:pt x="1925087" y="218238"/>
                  </a:lnTo>
                  <a:lnTo>
                    <a:pt x="1887944" y="227076"/>
                  </a:lnTo>
                  <a:lnTo>
                    <a:pt x="1846690" y="235495"/>
                  </a:lnTo>
                  <a:lnTo>
                    <a:pt x="1801525" y="243469"/>
                  </a:lnTo>
                  <a:lnTo>
                    <a:pt x="1752647" y="250967"/>
                  </a:lnTo>
                  <a:lnTo>
                    <a:pt x="1700254" y="257963"/>
                  </a:lnTo>
                  <a:lnTo>
                    <a:pt x="1644545" y="264427"/>
                  </a:lnTo>
                  <a:lnTo>
                    <a:pt x="1585717" y="270332"/>
                  </a:lnTo>
                  <a:lnTo>
                    <a:pt x="1523971" y="275648"/>
                  </a:lnTo>
                  <a:lnTo>
                    <a:pt x="1459503" y="280348"/>
                  </a:lnTo>
                  <a:lnTo>
                    <a:pt x="1392513" y="284402"/>
                  </a:lnTo>
                  <a:lnTo>
                    <a:pt x="1323198" y="287783"/>
                  </a:lnTo>
                  <a:lnTo>
                    <a:pt x="1251758" y="290462"/>
                  </a:lnTo>
                  <a:lnTo>
                    <a:pt x="1178390" y="292411"/>
                  </a:lnTo>
                  <a:lnTo>
                    <a:pt x="1103294" y="293601"/>
                  </a:lnTo>
                  <a:lnTo>
                    <a:pt x="1026668" y="294005"/>
                  </a:lnTo>
                  <a:lnTo>
                    <a:pt x="950057" y="293601"/>
                  </a:lnTo>
                  <a:lnTo>
                    <a:pt x="874973" y="292411"/>
                  </a:lnTo>
                  <a:lnTo>
                    <a:pt x="801616" y="290462"/>
                  </a:lnTo>
                  <a:lnTo>
                    <a:pt x="730183" y="287783"/>
                  </a:lnTo>
                  <a:lnTo>
                    <a:pt x="660874" y="284402"/>
                  </a:lnTo>
                  <a:lnTo>
                    <a:pt x="593887" y="280348"/>
                  </a:lnTo>
                  <a:lnTo>
                    <a:pt x="529421" y="275648"/>
                  </a:lnTo>
                  <a:lnTo>
                    <a:pt x="467674" y="270332"/>
                  </a:lnTo>
                  <a:lnTo>
                    <a:pt x="408845" y="264427"/>
                  </a:lnTo>
                  <a:lnTo>
                    <a:pt x="353132" y="257963"/>
                  </a:lnTo>
                  <a:lnTo>
                    <a:pt x="300736" y="250967"/>
                  </a:lnTo>
                  <a:lnTo>
                    <a:pt x="251853" y="243469"/>
                  </a:lnTo>
                  <a:lnTo>
                    <a:pt x="206682" y="235495"/>
                  </a:lnTo>
                  <a:lnTo>
                    <a:pt x="165424" y="227076"/>
                  </a:lnTo>
                  <a:lnTo>
                    <a:pt x="128275" y="218238"/>
                  </a:lnTo>
                  <a:lnTo>
                    <a:pt x="67101" y="199424"/>
                  </a:lnTo>
                  <a:lnTo>
                    <a:pt x="24752" y="179279"/>
                  </a:lnTo>
                  <a:lnTo>
                    <a:pt x="0" y="147065"/>
                  </a:lnTo>
                  <a:lnTo>
                    <a:pt x="2816" y="136083"/>
                  </a:lnTo>
                  <a:lnTo>
                    <a:pt x="43475" y="104570"/>
                  </a:lnTo>
                  <a:lnTo>
                    <a:pt x="95434" y="85041"/>
                  </a:lnTo>
                  <a:lnTo>
                    <a:pt x="165424" y="66961"/>
                  </a:lnTo>
                  <a:lnTo>
                    <a:pt x="206682" y="58535"/>
                  </a:lnTo>
                  <a:lnTo>
                    <a:pt x="251853" y="50556"/>
                  </a:lnTo>
                  <a:lnTo>
                    <a:pt x="300735" y="43053"/>
                  </a:lnTo>
                  <a:lnTo>
                    <a:pt x="353132" y="36053"/>
                  </a:lnTo>
                  <a:lnTo>
                    <a:pt x="408845" y="29585"/>
                  </a:lnTo>
                  <a:lnTo>
                    <a:pt x="467674" y="23678"/>
                  </a:lnTo>
                  <a:lnTo>
                    <a:pt x="529421" y="18360"/>
                  </a:lnTo>
                  <a:lnTo>
                    <a:pt x="593887" y="13659"/>
                  </a:lnTo>
                  <a:lnTo>
                    <a:pt x="660874" y="9603"/>
                  </a:lnTo>
                  <a:lnTo>
                    <a:pt x="730183" y="6221"/>
                  </a:lnTo>
                  <a:lnTo>
                    <a:pt x="801616" y="3542"/>
                  </a:lnTo>
                  <a:lnTo>
                    <a:pt x="874973" y="1593"/>
                  </a:lnTo>
                  <a:lnTo>
                    <a:pt x="950057" y="403"/>
                  </a:lnTo>
                  <a:lnTo>
                    <a:pt x="1026668" y="0"/>
                  </a:lnTo>
                  <a:lnTo>
                    <a:pt x="1103294" y="403"/>
                  </a:lnTo>
                  <a:lnTo>
                    <a:pt x="1178390" y="1593"/>
                  </a:lnTo>
                  <a:lnTo>
                    <a:pt x="1251758" y="3542"/>
                  </a:lnTo>
                  <a:lnTo>
                    <a:pt x="1323198" y="6221"/>
                  </a:lnTo>
                  <a:lnTo>
                    <a:pt x="1392513" y="9603"/>
                  </a:lnTo>
                  <a:lnTo>
                    <a:pt x="1459503" y="13659"/>
                  </a:lnTo>
                  <a:lnTo>
                    <a:pt x="1523971" y="18360"/>
                  </a:lnTo>
                  <a:lnTo>
                    <a:pt x="1585717" y="23678"/>
                  </a:lnTo>
                  <a:lnTo>
                    <a:pt x="1644545" y="29585"/>
                  </a:lnTo>
                  <a:lnTo>
                    <a:pt x="1700254" y="36053"/>
                  </a:lnTo>
                  <a:lnTo>
                    <a:pt x="1752647" y="43053"/>
                  </a:lnTo>
                  <a:lnTo>
                    <a:pt x="1801525" y="50556"/>
                  </a:lnTo>
                  <a:lnTo>
                    <a:pt x="1846690" y="58535"/>
                  </a:lnTo>
                  <a:lnTo>
                    <a:pt x="1887944" y="66961"/>
                  </a:lnTo>
                  <a:lnTo>
                    <a:pt x="1925087" y="75806"/>
                  </a:lnTo>
                  <a:lnTo>
                    <a:pt x="1986249" y="94639"/>
                  </a:lnTo>
                  <a:lnTo>
                    <a:pt x="2028589" y="114806"/>
                  </a:lnTo>
                  <a:lnTo>
                    <a:pt x="2053336" y="147065"/>
                  </a:lnTo>
                  <a:close/>
                </a:path>
                <a:path w="2053590" h="1176654">
                  <a:moveTo>
                    <a:pt x="2053336" y="147065"/>
                  </a:moveTo>
                  <a:lnTo>
                    <a:pt x="2053336" y="1029169"/>
                  </a:lnTo>
                  <a:lnTo>
                    <a:pt x="2050520" y="1040141"/>
                  </a:lnTo>
                  <a:lnTo>
                    <a:pt x="2009871" y="1071629"/>
                  </a:lnTo>
                  <a:lnTo>
                    <a:pt x="1957921" y="1091148"/>
                  </a:lnTo>
                  <a:lnTo>
                    <a:pt x="1887944" y="1109223"/>
                  </a:lnTo>
                  <a:lnTo>
                    <a:pt x="1846690" y="1117648"/>
                  </a:lnTo>
                  <a:lnTo>
                    <a:pt x="1801525" y="1125626"/>
                  </a:lnTo>
                  <a:lnTo>
                    <a:pt x="1752647" y="1133130"/>
                  </a:lnTo>
                  <a:lnTo>
                    <a:pt x="1700254" y="1140130"/>
                  </a:lnTo>
                  <a:lnTo>
                    <a:pt x="1644545" y="1146599"/>
                  </a:lnTo>
                  <a:lnTo>
                    <a:pt x="1585717" y="1152508"/>
                  </a:lnTo>
                  <a:lnTo>
                    <a:pt x="1523971" y="1157828"/>
                  </a:lnTo>
                  <a:lnTo>
                    <a:pt x="1459503" y="1162531"/>
                  </a:lnTo>
                  <a:lnTo>
                    <a:pt x="1392513" y="1166588"/>
                  </a:lnTo>
                  <a:lnTo>
                    <a:pt x="1323198" y="1169971"/>
                  </a:lnTo>
                  <a:lnTo>
                    <a:pt x="1251758" y="1172653"/>
                  </a:lnTo>
                  <a:lnTo>
                    <a:pt x="1178390" y="1174603"/>
                  </a:lnTo>
                  <a:lnTo>
                    <a:pt x="1103294" y="1175794"/>
                  </a:lnTo>
                  <a:lnTo>
                    <a:pt x="1026668" y="1176197"/>
                  </a:lnTo>
                  <a:lnTo>
                    <a:pt x="950057" y="1175794"/>
                  </a:lnTo>
                  <a:lnTo>
                    <a:pt x="874973" y="1174603"/>
                  </a:lnTo>
                  <a:lnTo>
                    <a:pt x="801616" y="1172653"/>
                  </a:lnTo>
                  <a:lnTo>
                    <a:pt x="730183" y="1169971"/>
                  </a:lnTo>
                  <a:lnTo>
                    <a:pt x="660874" y="1166588"/>
                  </a:lnTo>
                  <a:lnTo>
                    <a:pt x="593887" y="1162531"/>
                  </a:lnTo>
                  <a:lnTo>
                    <a:pt x="529421" y="1157828"/>
                  </a:lnTo>
                  <a:lnTo>
                    <a:pt x="467674" y="1152508"/>
                  </a:lnTo>
                  <a:lnTo>
                    <a:pt x="408845" y="1146599"/>
                  </a:lnTo>
                  <a:lnTo>
                    <a:pt x="353132" y="1140130"/>
                  </a:lnTo>
                  <a:lnTo>
                    <a:pt x="300736" y="1133130"/>
                  </a:lnTo>
                  <a:lnTo>
                    <a:pt x="251853" y="1125626"/>
                  </a:lnTo>
                  <a:lnTo>
                    <a:pt x="206682" y="1117648"/>
                  </a:lnTo>
                  <a:lnTo>
                    <a:pt x="165424" y="1109223"/>
                  </a:lnTo>
                  <a:lnTo>
                    <a:pt x="128275" y="1100380"/>
                  </a:lnTo>
                  <a:lnTo>
                    <a:pt x="67101" y="1081555"/>
                  </a:lnTo>
                  <a:lnTo>
                    <a:pt x="24752" y="1061399"/>
                  </a:lnTo>
                  <a:lnTo>
                    <a:pt x="0" y="1029169"/>
                  </a:lnTo>
                  <a:lnTo>
                    <a:pt x="0" y="147065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7468234" y="5938774"/>
            <a:ext cx="1486535" cy="480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670"/>
              </a:lnSpc>
              <a:spcBef>
                <a:spcPts val="100"/>
              </a:spcBef>
            </a:pPr>
            <a:r>
              <a:rPr sz="1400" b="1" spc="-25" dirty="0">
                <a:latin typeface="Times New Roman"/>
                <a:cs typeface="Times New Roman"/>
              </a:rPr>
              <a:t>УДЕЛЬНЫЙ ВЕС</a:t>
            </a:r>
            <a:endParaRPr sz="1400" dirty="0">
              <a:latin typeface="Times New Roman"/>
              <a:cs typeface="Times New Roman"/>
            </a:endParaRPr>
          </a:p>
          <a:p>
            <a:pPr marL="1905" algn="ctr">
              <a:lnSpc>
                <a:spcPts val="1910"/>
              </a:lnSpc>
            </a:pPr>
            <a:r>
              <a:rPr lang="ru-RU" sz="1600" b="1" spc="-10" dirty="0" smtClean="0">
                <a:latin typeface="Times New Roman"/>
                <a:cs typeface="Times New Roman"/>
              </a:rPr>
              <a:t>64,6</a:t>
            </a:r>
            <a:r>
              <a:rPr sz="1600" b="1" spc="-10" dirty="0" smtClean="0">
                <a:latin typeface="Times New Roman"/>
                <a:cs typeface="Times New Roman"/>
              </a:rPr>
              <a:t>%</a:t>
            </a:r>
            <a:endParaRPr sz="1600" dirty="0">
              <a:latin typeface="Times New Roman"/>
              <a:cs typeface="Times New Roman"/>
            </a:endParaRPr>
          </a:p>
        </p:txBody>
      </p:sp>
      <p:pic>
        <p:nvPicPr>
          <p:cNvPr id="36" name="object 3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94354" y="2257425"/>
            <a:ext cx="4075049" cy="381000"/>
          </a:xfrm>
          <a:prstGeom prst="rect">
            <a:avLst/>
          </a:prstGeom>
        </p:spPr>
      </p:pic>
      <p:graphicFrame>
        <p:nvGraphicFramePr>
          <p:cNvPr id="37" name="object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53595"/>
              </p:ext>
            </p:extLst>
          </p:nvPr>
        </p:nvGraphicFramePr>
        <p:xfrm>
          <a:off x="3073844" y="1013295"/>
          <a:ext cx="4075428" cy="1619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3589"/>
                <a:gridCol w="2021839"/>
              </a:tblGrid>
              <a:tr h="804545">
                <a:tc grid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ВСЕГО</a:t>
                      </a:r>
                      <a:r>
                        <a:rPr sz="1800" b="1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ДОХОДОВ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lang="ru-RU" sz="1800" b="1" dirty="0" smtClean="0">
                          <a:latin typeface="Times New Roman"/>
                          <a:cs typeface="Times New Roman"/>
                        </a:rPr>
                        <a:t>62 889,15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38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1465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lang="ru-RU" sz="1800" b="1" dirty="0" smtClean="0">
                          <a:latin typeface="Times New Roman"/>
                          <a:cs typeface="Times New Roman"/>
                        </a:rPr>
                        <a:t>68 103,68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27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00050">
                <a:tc>
                  <a:txBody>
                    <a:bodyPr/>
                    <a:lstStyle/>
                    <a:p>
                      <a:pPr marL="55372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800" b="1" spc="-10" dirty="0" smtClean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lang="ru-RU" sz="1800" b="1" spc="-10" dirty="0" smtClean="0">
                          <a:latin typeface="Times New Roman"/>
                          <a:cs typeface="Times New Roman"/>
                        </a:rPr>
                        <a:t>5 214,53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35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422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800" b="1" spc="-10" dirty="0" smtClean="0">
                          <a:latin typeface="Times New Roman"/>
                          <a:cs typeface="Times New Roman"/>
                        </a:rPr>
                        <a:t>108,0</a:t>
                      </a:r>
                      <a:r>
                        <a:rPr sz="1800" b="1" spc="-10" dirty="0" smtClean="0">
                          <a:latin typeface="Times New Roman"/>
                          <a:cs typeface="Times New Roman"/>
                        </a:rPr>
                        <a:t>%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35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38" name="object 3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40501" y="4849876"/>
            <a:ext cx="4002151" cy="381000"/>
          </a:xfrm>
          <a:prstGeom prst="rect">
            <a:avLst/>
          </a:prstGeom>
        </p:spPr>
      </p:pic>
      <p:graphicFrame>
        <p:nvGraphicFramePr>
          <p:cNvPr id="39" name="object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606609"/>
              </p:ext>
            </p:extLst>
          </p:nvPr>
        </p:nvGraphicFramePr>
        <p:xfrm>
          <a:off x="6026150" y="3314929"/>
          <a:ext cx="4011295" cy="19107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9775"/>
                <a:gridCol w="2001520"/>
              </a:tblGrid>
              <a:tr h="1140460">
                <a:tc gridSpan="2"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Налоговые</a:t>
                      </a:r>
                      <a:r>
                        <a:rPr sz="20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неналоговые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доходы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R="635"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lang="ru-RU" sz="1800" b="1" dirty="0" smtClean="0">
                          <a:latin typeface="Times New Roman"/>
                          <a:cs typeface="Times New Roman"/>
                        </a:rPr>
                        <a:t>38 799,87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50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89255">
                <a:tc gridSpan="2"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lang="ru-RU" sz="1800" b="1" dirty="0" smtClean="0">
                          <a:latin typeface="Times New Roman"/>
                          <a:cs typeface="Times New Roman"/>
                        </a:rPr>
                        <a:t>44 014,41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206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81000">
                <a:tc>
                  <a:txBody>
                    <a:bodyPr/>
                    <a:lstStyle/>
                    <a:p>
                      <a:pPr marL="65468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800" b="1" spc="-10" dirty="0" smtClean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lang="ru-RU" sz="1800" b="1" spc="-10" dirty="0" smtClean="0">
                          <a:latin typeface="Times New Roman"/>
                          <a:cs typeface="Times New Roman"/>
                        </a:rPr>
                        <a:t>5 214,53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515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lang="ru-RU" sz="1800" b="1" spc="-10" dirty="0" smtClean="0">
                          <a:latin typeface="Times New Roman"/>
                          <a:cs typeface="Times New Roman"/>
                        </a:rPr>
                        <a:t>108</a:t>
                      </a:r>
                      <a:r>
                        <a:rPr sz="1800" b="1" spc="-10" dirty="0" smtClean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lang="ru-RU" sz="1800" b="1" spc="-10" dirty="0" smtClean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800" b="1" spc="-10" dirty="0" smtClean="0">
                          <a:latin typeface="Times New Roman"/>
                          <a:cs typeface="Times New Roman"/>
                        </a:rPr>
                        <a:t>%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40" name="object 40"/>
          <p:cNvGrpSpPr/>
          <p:nvPr/>
        </p:nvGrpSpPr>
        <p:grpSpPr>
          <a:xfrm>
            <a:off x="366344" y="4953571"/>
            <a:ext cx="4030979" cy="390525"/>
            <a:chOff x="366344" y="4953571"/>
            <a:chExt cx="4030979" cy="390525"/>
          </a:xfrm>
        </p:grpSpPr>
        <p:pic>
          <p:nvPicPr>
            <p:cNvPr id="41" name="object 4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1106" y="4958334"/>
              <a:ext cx="4021201" cy="381000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371106" y="4958334"/>
              <a:ext cx="4021454" cy="381000"/>
            </a:xfrm>
            <a:custGeom>
              <a:avLst/>
              <a:gdLst/>
              <a:ahLst/>
              <a:cxnLst/>
              <a:rect l="l" t="t" r="r" b="b"/>
              <a:pathLst>
                <a:path w="4021454" h="381000">
                  <a:moveTo>
                    <a:pt x="0" y="381000"/>
                  </a:moveTo>
                  <a:lnTo>
                    <a:pt x="4021201" y="381000"/>
                  </a:lnTo>
                  <a:lnTo>
                    <a:pt x="4021201" y="0"/>
                  </a:lnTo>
                  <a:lnTo>
                    <a:pt x="0" y="0"/>
                  </a:lnTo>
                  <a:lnTo>
                    <a:pt x="0" y="381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812165" y="4990782"/>
            <a:ext cx="31286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43175" algn="l"/>
              </a:tabLst>
            </a:pPr>
            <a:r>
              <a:rPr lang="ru-RU" sz="1800" b="1" dirty="0" smtClean="0">
                <a:latin typeface="Times New Roman"/>
                <a:cs typeface="Times New Roman"/>
              </a:rPr>
              <a:t>0,00</a:t>
            </a:r>
            <a:r>
              <a:rPr sz="1800" b="1" dirty="0">
                <a:latin typeface="Times New Roman"/>
                <a:cs typeface="Times New Roman"/>
              </a:rPr>
              <a:t>	</a:t>
            </a:r>
            <a:r>
              <a:rPr sz="1800" b="1" spc="-20" dirty="0">
                <a:latin typeface="Times New Roman"/>
                <a:cs typeface="Times New Roman"/>
              </a:rPr>
              <a:t>100%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381630" y="4958334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10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9079" y="6884352"/>
            <a:ext cx="1143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0" dirty="0">
                <a:solidFill>
                  <a:srgbClr val="B5A787"/>
                </a:solidFill>
                <a:latin typeface="Times New Roman"/>
                <a:cs typeface="Times New Roman"/>
              </a:rPr>
              <a:t>6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01040" y="1259840"/>
            <a:ext cx="9461500" cy="6164580"/>
            <a:chOff x="701040" y="1259840"/>
            <a:chExt cx="9461500" cy="61645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1040" y="1259840"/>
              <a:ext cx="9461500" cy="616458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322068" y="1712468"/>
              <a:ext cx="2133600" cy="4915535"/>
            </a:xfrm>
            <a:custGeom>
              <a:avLst/>
              <a:gdLst/>
              <a:ahLst/>
              <a:cxnLst/>
              <a:rect l="l" t="t" r="r" b="b"/>
              <a:pathLst>
                <a:path w="2133600" h="4915534">
                  <a:moveTo>
                    <a:pt x="1742440" y="4915128"/>
                  </a:moveTo>
                  <a:lnTo>
                    <a:pt x="1234440" y="4815840"/>
                  </a:lnTo>
                </a:path>
                <a:path w="2133600" h="4915534">
                  <a:moveTo>
                    <a:pt x="1234440" y="4815840"/>
                  </a:moveTo>
                  <a:lnTo>
                    <a:pt x="1176020" y="4815840"/>
                  </a:lnTo>
                </a:path>
                <a:path w="2133600" h="4915534">
                  <a:moveTo>
                    <a:pt x="345439" y="1031239"/>
                  </a:moveTo>
                  <a:lnTo>
                    <a:pt x="58419" y="909320"/>
                  </a:lnTo>
                </a:path>
                <a:path w="2133600" h="4915534">
                  <a:moveTo>
                    <a:pt x="58419" y="909320"/>
                  </a:moveTo>
                  <a:lnTo>
                    <a:pt x="0" y="909320"/>
                  </a:lnTo>
                </a:path>
                <a:path w="2133600" h="4915534">
                  <a:moveTo>
                    <a:pt x="2133092" y="0"/>
                  </a:moveTo>
                  <a:lnTo>
                    <a:pt x="1369059" y="71120"/>
                  </a:lnTo>
                </a:path>
                <a:path w="2133600" h="4915534">
                  <a:moveTo>
                    <a:pt x="1369059" y="71120"/>
                  </a:moveTo>
                  <a:lnTo>
                    <a:pt x="1310640" y="7112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530340" y="2731389"/>
            <a:ext cx="1725295" cy="83121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065" marR="5080" algn="ctr">
              <a:lnSpc>
                <a:spcPts val="2080"/>
              </a:lnSpc>
              <a:spcBef>
                <a:spcPts val="235"/>
              </a:spcBef>
            </a:pPr>
            <a:r>
              <a:rPr sz="1800" dirty="0">
                <a:latin typeface="Trebuchet MS"/>
                <a:cs typeface="Trebuchet MS"/>
              </a:rPr>
              <a:t>Аренда</a:t>
            </a:r>
            <a:r>
              <a:rPr sz="1800" spc="-5" dirty="0">
                <a:latin typeface="Trebuchet MS"/>
                <a:cs typeface="Trebuchet MS"/>
              </a:rPr>
              <a:t> </a:t>
            </a:r>
            <a:r>
              <a:rPr sz="1800" dirty="0" err="1">
                <a:latin typeface="Trebuchet MS"/>
                <a:cs typeface="Trebuchet MS"/>
              </a:rPr>
              <a:t>земли</a:t>
            </a:r>
            <a:r>
              <a:rPr sz="1800" spc="465" dirty="0">
                <a:latin typeface="Trebuchet MS"/>
                <a:cs typeface="Trebuchet MS"/>
              </a:rPr>
              <a:t> </a:t>
            </a:r>
            <a:r>
              <a:rPr lang="ru-RU" sz="1800" spc="-60" dirty="0" smtClean="0">
                <a:latin typeface="Trebuchet MS"/>
                <a:cs typeface="Trebuchet MS"/>
              </a:rPr>
              <a:t>–</a:t>
            </a:r>
            <a:r>
              <a:rPr sz="1800" spc="-60" dirty="0" smtClean="0">
                <a:latin typeface="Trebuchet MS"/>
                <a:cs typeface="Trebuchet MS"/>
              </a:rPr>
              <a:t> </a:t>
            </a:r>
            <a:r>
              <a:rPr lang="ru-RU" sz="1800" dirty="0" smtClean="0">
                <a:latin typeface="Trebuchet MS"/>
                <a:cs typeface="Trebuchet MS"/>
              </a:rPr>
              <a:t>8 545,9</a:t>
            </a:r>
            <a:endParaRPr sz="1800" dirty="0">
              <a:latin typeface="Trebuchet MS"/>
              <a:cs typeface="Trebuchet MS"/>
            </a:endParaRPr>
          </a:p>
          <a:p>
            <a:pPr algn="ctr">
              <a:lnSpc>
                <a:spcPts val="2045"/>
              </a:lnSpc>
            </a:pPr>
            <a:r>
              <a:rPr lang="ru-RU" sz="1800" spc="-25" dirty="0" smtClean="0">
                <a:latin typeface="Trebuchet MS"/>
                <a:cs typeface="Trebuchet MS"/>
              </a:rPr>
              <a:t>12,5</a:t>
            </a:r>
            <a:r>
              <a:rPr sz="1800" spc="-25" dirty="0" smtClean="0">
                <a:latin typeface="Trebuchet MS"/>
                <a:cs typeface="Trebuchet MS"/>
              </a:rPr>
              <a:t>%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26934" y="4570349"/>
            <a:ext cx="1608455" cy="563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120"/>
              </a:lnSpc>
              <a:spcBef>
                <a:spcPts val="100"/>
              </a:spcBef>
            </a:pPr>
            <a:r>
              <a:rPr sz="1800" spc="-10" dirty="0" smtClean="0">
                <a:latin typeface="Trebuchet MS"/>
                <a:cs typeface="Trebuchet MS"/>
              </a:rPr>
              <a:t>НДФЛ-</a:t>
            </a:r>
            <a:r>
              <a:rPr lang="ru-RU" dirty="0" smtClean="0">
                <a:latin typeface="Trebuchet MS"/>
                <a:cs typeface="Trebuchet MS"/>
              </a:rPr>
              <a:t>7 511,16</a:t>
            </a:r>
            <a:endParaRPr sz="1800" dirty="0">
              <a:latin typeface="Trebuchet MS"/>
              <a:cs typeface="Trebuchet MS"/>
            </a:endParaRPr>
          </a:p>
          <a:p>
            <a:pPr algn="ctr">
              <a:lnSpc>
                <a:spcPts val="2120"/>
              </a:lnSpc>
            </a:pPr>
            <a:r>
              <a:rPr sz="1800" spc="-25" dirty="0" smtClean="0">
                <a:latin typeface="Trebuchet MS"/>
                <a:cs typeface="Trebuchet MS"/>
              </a:rPr>
              <a:t>1</a:t>
            </a:r>
            <a:r>
              <a:rPr lang="ru-RU" sz="1800" spc="-25" dirty="0" smtClean="0">
                <a:latin typeface="Trebuchet MS"/>
                <a:cs typeface="Trebuchet MS"/>
              </a:rPr>
              <a:t>1</a:t>
            </a:r>
            <a:r>
              <a:rPr sz="1800" spc="-25" dirty="0" smtClean="0">
                <a:latin typeface="Trebuchet MS"/>
                <a:cs typeface="Trebuchet MS"/>
              </a:rPr>
              <a:t>%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23840" y="4798949"/>
            <a:ext cx="1814830" cy="109537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065" marR="5080" indent="-635" algn="ctr">
              <a:lnSpc>
                <a:spcPct val="96800"/>
              </a:lnSpc>
              <a:spcBef>
                <a:spcPts val="170"/>
              </a:spcBef>
            </a:pPr>
            <a:r>
              <a:rPr sz="1800" dirty="0">
                <a:latin typeface="Trebuchet MS"/>
                <a:cs typeface="Trebuchet MS"/>
              </a:rPr>
              <a:t>Доходы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от </a:t>
            </a:r>
            <a:r>
              <a:rPr sz="1800" dirty="0">
                <a:latin typeface="Trebuchet MS"/>
                <a:cs typeface="Trebuchet MS"/>
              </a:rPr>
              <a:t>продажи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dirty="0" err="1">
                <a:latin typeface="Trebuchet MS"/>
                <a:cs typeface="Trebuchet MS"/>
              </a:rPr>
              <a:t>земли</a:t>
            </a:r>
            <a:r>
              <a:rPr sz="1800" spc="-35" dirty="0">
                <a:latin typeface="Trebuchet MS"/>
                <a:cs typeface="Trebuchet MS"/>
              </a:rPr>
              <a:t> </a:t>
            </a:r>
            <a:r>
              <a:rPr lang="ru-RU" sz="1800" spc="-50" dirty="0" smtClean="0">
                <a:latin typeface="Trebuchet MS"/>
                <a:cs typeface="Trebuchet MS"/>
              </a:rPr>
              <a:t>–</a:t>
            </a:r>
            <a:r>
              <a:rPr sz="1800" spc="-50" dirty="0" smtClean="0">
                <a:latin typeface="Trebuchet MS"/>
                <a:cs typeface="Trebuchet MS"/>
              </a:rPr>
              <a:t> </a:t>
            </a:r>
            <a:r>
              <a:rPr lang="ru-RU" sz="1800" dirty="0" smtClean="0">
                <a:latin typeface="Trebuchet MS"/>
                <a:cs typeface="Trebuchet MS"/>
              </a:rPr>
              <a:t>5 494,8</a:t>
            </a:r>
            <a:endParaRPr sz="1800" dirty="0">
              <a:latin typeface="Trebuchet MS"/>
              <a:cs typeface="Trebuchet MS"/>
            </a:endParaRPr>
          </a:p>
          <a:p>
            <a:pPr algn="ctr">
              <a:lnSpc>
                <a:spcPts val="2080"/>
              </a:lnSpc>
            </a:pPr>
            <a:r>
              <a:rPr lang="ru-RU" sz="1800" spc="-25" dirty="0" smtClean="0">
                <a:latin typeface="Trebuchet MS"/>
                <a:cs typeface="Trebuchet MS"/>
              </a:rPr>
              <a:t>8</a:t>
            </a:r>
            <a:r>
              <a:rPr sz="1800" spc="-25" dirty="0" smtClean="0">
                <a:latin typeface="Trebuchet MS"/>
                <a:cs typeface="Trebuchet MS"/>
              </a:rPr>
              <a:t>%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78939" y="6285547"/>
            <a:ext cx="1818005" cy="1096454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 algn="ctr">
              <a:lnSpc>
                <a:spcPct val="96600"/>
              </a:lnSpc>
              <a:spcBef>
                <a:spcPts val="170"/>
              </a:spcBef>
            </a:pPr>
            <a:r>
              <a:rPr sz="1800" dirty="0">
                <a:latin typeface="Trebuchet MS"/>
                <a:cs typeface="Trebuchet MS"/>
              </a:rPr>
              <a:t>Доходы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от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сдачи </a:t>
            </a:r>
            <a:r>
              <a:rPr sz="1800" dirty="0">
                <a:latin typeface="Trebuchet MS"/>
                <a:cs typeface="Trebuchet MS"/>
              </a:rPr>
              <a:t>иущества</a:t>
            </a:r>
            <a:r>
              <a:rPr sz="1800" spc="-50" dirty="0">
                <a:latin typeface="Trebuchet MS"/>
                <a:cs typeface="Trebuchet MS"/>
              </a:rPr>
              <a:t> в </a:t>
            </a:r>
            <a:r>
              <a:rPr sz="1800" spc="-25" dirty="0" err="1" smtClean="0">
                <a:latin typeface="Trebuchet MS"/>
                <a:cs typeface="Trebuchet MS"/>
              </a:rPr>
              <a:t>аренду</a:t>
            </a:r>
            <a:r>
              <a:rPr sz="1800" spc="-25" dirty="0" smtClean="0">
                <a:latin typeface="Trebuchet MS"/>
                <a:cs typeface="Trebuchet MS"/>
              </a:rPr>
              <a:t>-</a:t>
            </a:r>
            <a:r>
              <a:rPr lang="ru-RU" sz="1800" spc="-10" dirty="0" smtClean="0">
                <a:latin typeface="Trebuchet MS"/>
                <a:cs typeface="Trebuchet MS"/>
              </a:rPr>
              <a:t>1 190,9</a:t>
            </a:r>
            <a:r>
              <a:rPr sz="1800" spc="500" dirty="0" smtClean="0">
                <a:latin typeface="Trebuchet MS"/>
                <a:cs typeface="Trebuchet MS"/>
              </a:rPr>
              <a:t> </a:t>
            </a:r>
            <a:r>
              <a:rPr sz="1800" spc="-25" dirty="0" smtClean="0">
                <a:latin typeface="Trebuchet MS"/>
                <a:cs typeface="Trebuchet MS"/>
              </a:rPr>
              <a:t>1</a:t>
            </a:r>
            <a:r>
              <a:rPr lang="ru-RU" sz="1800" spc="-25" dirty="0" smtClean="0">
                <a:latin typeface="Trebuchet MS"/>
                <a:cs typeface="Trebuchet MS"/>
              </a:rPr>
              <a:t>,7</a:t>
            </a:r>
            <a:r>
              <a:rPr sz="1800" spc="-25" dirty="0" smtClean="0">
                <a:latin typeface="Trebuchet MS"/>
                <a:cs typeface="Trebuchet MS"/>
              </a:rPr>
              <a:t>%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20010" y="4160202"/>
            <a:ext cx="1644650" cy="831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120"/>
              </a:lnSpc>
              <a:spcBef>
                <a:spcPts val="100"/>
              </a:spcBef>
            </a:pPr>
            <a:r>
              <a:rPr sz="1800" spc="-10" dirty="0">
                <a:latin typeface="Trebuchet MS"/>
                <a:cs typeface="Trebuchet MS"/>
              </a:rPr>
              <a:t>Земельный</a:t>
            </a:r>
            <a:endParaRPr sz="1800" dirty="0">
              <a:latin typeface="Trebuchet MS"/>
              <a:cs typeface="Trebuchet MS"/>
            </a:endParaRPr>
          </a:p>
          <a:p>
            <a:pPr algn="ctr">
              <a:lnSpc>
                <a:spcPts val="2090"/>
              </a:lnSpc>
            </a:pPr>
            <a:r>
              <a:rPr sz="1800" dirty="0" err="1">
                <a:latin typeface="Trebuchet MS"/>
                <a:cs typeface="Trebuchet MS"/>
              </a:rPr>
              <a:t>налог</a:t>
            </a:r>
            <a:r>
              <a:rPr sz="1800" spc="-5" dirty="0">
                <a:latin typeface="Trebuchet MS"/>
                <a:cs typeface="Trebuchet MS"/>
              </a:rPr>
              <a:t> </a:t>
            </a:r>
            <a:r>
              <a:rPr sz="1800" spc="-20" dirty="0" smtClean="0">
                <a:latin typeface="Trebuchet MS"/>
                <a:cs typeface="Trebuchet MS"/>
              </a:rPr>
              <a:t>-</a:t>
            </a:r>
            <a:r>
              <a:rPr lang="ru-RU" sz="1800" dirty="0" smtClean="0">
                <a:latin typeface="Trebuchet MS"/>
                <a:cs typeface="Trebuchet MS"/>
              </a:rPr>
              <a:t>7 598,77</a:t>
            </a:r>
            <a:endParaRPr sz="1800" dirty="0">
              <a:latin typeface="Trebuchet MS"/>
              <a:cs typeface="Trebuchet MS"/>
            </a:endParaRPr>
          </a:p>
          <a:p>
            <a:pPr algn="ctr">
              <a:lnSpc>
                <a:spcPts val="2130"/>
              </a:lnSpc>
            </a:pPr>
            <a:r>
              <a:rPr lang="ru-RU" sz="1800" spc="-25" dirty="0" smtClean="0">
                <a:latin typeface="Trebuchet MS"/>
                <a:cs typeface="Trebuchet MS"/>
              </a:rPr>
              <a:t>11</a:t>
            </a:r>
            <a:r>
              <a:rPr sz="1800" spc="-25" dirty="0" smtClean="0">
                <a:latin typeface="Trebuchet MS"/>
                <a:cs typeface="Trebuchet MS"/>
              </a:rPr>
              <a:t>%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7552" y="1311529"/>
            <a:ext cx="1578610" cy="162623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04139" marR="99695" indent="68580" algn="ctr">
              <a:lnSpc>
                <a:spcPct val="96800"/>
              </a:lnSpc>
              <a:spcBef>
                <a:spcPts val="170"/>
              </a:spcBef>
            </a:pPr>
            <a:r>
              <a:rPr sz="1800" spc="-10" dirty="0">
                <a:latin typeface="Trebuchet MS"/>
                <a:cs typeface="Trebuchet MS"/>
              </a:rPr>
              <a:t>Прочие неналоговые доходы</a:t>
            </a:r>
            <a:endParaRPr sz="1800" dirty="0">
              <a:latin typeface="Trebuchet MS"/>
              <a:cs typeface="Trebuchet MS"/>
            </a:endParaRPr>
          </a:p>
          <a:p>
            <a:pPr algn="ctr">
              <a:lnSpc>
                <a:spcPts val="2050"/>
              </a:lnSpc>
            </a:pPr>
            <a:r>
              <a:rPr sz="1800" spc="-10" dirty="0">
                <a:latin typeface="Trebuchet MS"/>
                <a:cs typeface="Trebuchet MS"/>
              </a:rPr>
              <a:t>(размещение</a:t>
            </a:r>
            <a:endParaRPr sz="1800" dirty="0">
              <a:latin typeface="Trebuchet MS"/>
              <a:cs typeface="Trebuchet MS"/>
            </a:endParaRPr>
          </a:p>
          <a:p>
            <a:pPr algn="ctr">
              <a:lnSpc>
                <a:spcPts val="2090"/>
              </a:lnSpc>
            </a:pPr>
            <a:r>
              <a:rPr sz="1800" dirty="0">
                <a:latin typeface="Trebuchet MS"/>
                <a:cs typeface="Trebuchet MS"/>
              </a:rPr>
              <a:t>НТО)-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lang="ru-RU" sz="1800" dirty="0" smtClean="0">
                <a:latin typeface="Trebuchet MS"/>
                <a:cs typeface="Trebuchet MS"/>
              </a:rPr>
              <a:t>4 994,3</a:t>
            </a:r>
            <a:endParaRPr sz="1800" dirty="0">
              <a:latin typeface="Trebuchet MS"/>
              <a:cs typeface="Trebuchet MS"/>
            </a:endParaRPr>
          </a:p>
          <a:p>
            <a:pPr algn="ctr">
              <a:lnSpc>
                <a:spcPts val="2120"/>
              </a:lnSpc>
            </a:pPr>
            <a:r>
              <a:rPr lang="ru-RU" sz="1800" spc="-25" dirty="0" smtClean="0">
                <a:latin typeface="Trebuchet MS"/>
                <a:cs typeface="Trebuchet MS"/>
              </a:rPr>
              <a:t>7</a:t>
            </a:r>
            <a:r>
              <a:rPr sz="1800" spc="-25" dirty="0" smtClean="0">
                <a:latin typeface="Trebuchet MS"/>
                <a:cs typeface="Trebuchet MS"/>
              </a:rPr>
              <a:t>%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43479" y="1273429"/>
            <a:ext cx="1182370" cy="109537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065" marR="5080" indent="1270" algn="ctr">
              <a:lnSpc>
                <a:spcPct val="96800"/>
              </a:lnSpc>
              <a:spcBef>
                <a:spcPts val="170"/>
              </a:spcBef>
            </a:pPr>
            <a:r>
              <a:rPr sz="1800" dirty="0">
                <a:latin typeface="Trebuchet MS"/>
                <a:cs typeface="Trebuchet MS"/>
              </a:rPr>
              <a:t>Налог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на </a:t>
            </a:r>
            <a:r>
              <a:rPr sz="1800" spc="-10" dirty="0" err="1">
                <a:latin typeface="Trebuchet MS"/>
                <a:cs typeface="Trebuchet MS"/>
              </a:rPr>
              <a:t>имущество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lang="ru-RU" sz="1800" dirty="0" smtClean="0">
                <a:latin typeface="Trebuchet MS"/>
                <a:cs typeface="Trebuchet MS"/>
              </a:rPr>
              <a:t>7 932,9</a:t>
            </a:r>
            <a:endParaRPr sz="1800" dirty="0">
              <a:latin typeface="Trebuchet MS"/>
              <a:cs typeface="Trebuchet MS"/>
            </a:endParaRPr>
          </a:p>
          <a:p>
            <a:pPr algn="ctr">
              <a:lnSpc>
                <a:spcPts val="2080"/>
              </a:lnSpc>
            </a:pPr>
            <a:r>
              <a:rPr lang="ru-RU" spc="-25" dirty="0" smtClean="0">
                <a:latin typeface="Trebuchet MS"/>
                <a:cs typeface="Trebuchet MS"/>
              </a:rPr>
              <a:t>11,6</a:t>
            </a:r>
            <a:r>
              <a:rPr sz="1800" spc="-25" dirty="0" smtClean="0">
                <a:latin typeface="Trebuchet MS"/>
                <a:cs typeface="Trebuchet MS"/>
              </a:rPr>
              <a:t>%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xfrm>
            <a:off x="1202372" y="280606"/>
            <a:ext cx="8503920" cy="727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300" b="1" dirty="0">
                <a:solidFill>
                  <a:srgbClr val="C3250C"/>
                </a:solidFill>
                <a:latin typeface="Times New Roman"/>
                <a:cs typeface="Times New Roman"/>
              </a:rPr>
              <a:t>Структура</a:t>
            </a:r>
            <a:r>
              <a:rPr sz="2300" b="1" spc="-9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solidFill>
                  <a:srgbClr val="C3250C"/>
                </a:solidFill>
                <a:latin typeface="Times New Roman"/>
                <a:cs typeface="Times New Roman"/>
              </a:rPr>
              <a:t>налоговых</a:t>
            </a:r>
            <a:r>
              <a:rPr sz="2300" b="1" spc="-10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solidFill>
                  <a:srgbClr val="C3250C"/>
                </a:solidFill>
                <a:latin typeface="Times New Roman"/>
                <a:cs typeface="Times New Roman"/>
              </a:rPr>
              <a:t>и</a:t>
            </a:r>
            <a:r>
              <a:rPr sz="2300" b="1" spc="-80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300" b="1" spc="-10" dirty="0">
                <a:solidFill>
                  <a:srgbClr val="C3250C"/>
                </a:solidFill>
                <a:latin typeface="Times New Roman"/>
                <a:cs typeface="Times New Roman"/>
              </a:rPr>
              <a:t>неналоговых</a:t>
            </a:r>
            <a:r>
              <a:rPr sz="2300" b="1" spc="-9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300" b="1" spc="-30" dirty="0">
                <a:solidFill>
                  <a:srgbClr val="C3250C"/>
                </a:solidFill>
                <a:latin typeface="Times New Roman"/>
                <a:cs typeface="Times New Roman"/>
              </a:rPr>
              <a:t>доходов</a:t>
            </a:r>
            <a:r>
              <a:rPr sz="2300" b="1" spc="-114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300" b="1" spc="-10" dirty="0">
                <a:solidFill>
                  <a:srgbClr val="C3250C"/>
                </a:solidFill>
                <a:latin typeface="Times New Roman"/>
                <a:cs typeface="Times New Roman"/>
              </a:rPr>
              <a:t>бюджета</a:t>
            </a:r>
            <a:r>
              <a:rPr sz="2300" b="1" spc="-40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300" b="1" spc="-10" dirty="0">
                <a:solidFill>
                  <a:srgbClr val="C3250C"/>
                </a:solidFill>
                <a:latin typeface="Times New Roman"/>
                <a:cs typeface="Times New Roman"/>
              </a:rPr>
              <a:t>Зуйского</a:t>
            </a:r>
            <a:endParaRPr sz="2300" dirty="0">
              <a:latin typeface="Times New Roman"/>
              <a:cs typeface="Times New Roman"/>
            </a:endParaRPr>
          </a:p>
          <a:p>
            <a:pPr marL="3175" algn="ctr">
              <a:lnSpc>
                <a:spcPct val="100000"/>
              </a:lnSpc>
              <a:spcBef>
                <a:spcPts val="5"/>
              </a:spcBef>
            </a:pPr>
            <a:r>
              <a:rPr sz="2300" b="1" spc="-10" dirty="0">
                <a:solidFill>
                  <a:srgbClr val="C3250C"/>
                </a:solidFill>
                <a:latin typeface="Times New Roman"/>
                <a:cs typeface="Times New Roman"/>
              </a:rPr>
              <a:t>сельского</a:t>
            </a:r>
            <a:r>
              <a:rPr sz="2300" b="1" spc="-3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solidFill>
                  <a:srgbClr val="C3250C"/>
                </a:solidFill>
                <a:latin typeface="Times New Roman"/>
                <a:cs typeface="Times New Roman"/>
              </a:rPr>
              <a:t>поселения</a:t>
            </a:r>
            <a:r>
              <a:rPr sz="2300" b="1" spc="-2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solidFill>
                  <a:srgbClr val="C3250C"/>
                </a:solidFill>
                <a:latin typeface="Times New Roman"/>
                <a:cs typeface="Times New Roman"/>
              </a:rPr>
              <a:t>в</a:t>
            </a:r>
            <a:r>
              <a:rPr sz="2300" b="1" spc="-1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300" b="1" dirty="0" smtClean="0">
                <a:solidFill>
                  <a:srgbClr val="C3250C"/>
                </a:solidFill>
                <a:latin typeface="Times New Roman"/>
                <a:cs typeface="Times New Roman"/>
              </a:rPr>
              <a:t>202</a:t>
            </a:r>
            <a:r>
              <a:rPr lang="ru-RU" sz="2300" b="1" dirty="0" smtClean="0">
                <a:solidFill>
                  <a:srgbClr val="C3250C"/>
                </a:solidFill>
                <a:latin typeface="Times New Roman"/>
                <a:cs typeface="Times New Roman"/>
              </a:rPr>
              <a:t>5</a:t>
            </a:r>
            <a:r>
              <a:rPr sz="2300" b="1" spc="-60" dirty="0" smtClean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300" b="1" spc="-20" dirty="0">
                <a:solidFill>
                  <a:srgbClr val="C3250C"/>
                </a:solidFill>
                <a:latin typeface="Times New Roman"/>
                <a:cs typeface="Times New Roman"/>
              </a:rPr>
              <a:t>году</a:t>
            </a:r>
            <a:endParaRPr sz="23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9079" y="6884352"/>
            <a:ext cx="1143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0" dirty="0">
                <a:solidFill>
                  <a:srgbClr val="B5A787"/>
                </a:solidFill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031489" y="2357120"/>
            <a:ext cx="6173470" cy="2969895"/>
            <a:chOff x="3031489" y="2357120"/>
            <a:chExt cx="6173470" cy="29698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75939" y="2357120"/>
              <a:ext cx="6129020" cy="292353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031489" y="2864485"/>
              <a:ext cx="5513070" cy="2462530"/>
            </a:xfrm>
            <a:custGeom>
              <a:avLst/>
              <a:gdLst/>
              <a:ahLst/>
              <a:cxnLst/>
              <a:rect l="l" t="t" r="r" b="b"/>
              <a:pathLst>
                <a:path w="5513070" h="2462529">
                  <a:moveTo>
                    <a:pt x="66548" y="2394204"/>
                  </a:moveTo>
                  <a:lnTo>
                    <a:pt x="0" y="2394204"/>
                  </a:lnTo>
                </a:path>
                <a:path w="5513070" h="2462529">
                  <a:moveTo>
                    <a:pt x="66548" y="1993900"/>
                  </a:moveTo>
                  <a:lnTo>
                    <a:pt x="0" y="1993900"/>
                  </a:lnTo>
                </a:path>
                <a:path w="5513070" h="2462529">
                  <a:moveTo>
                    <a:pt x="66548" y="1595120"/>
                  </a:moveTo>
                  <a:lnTo>
                    <a:pt x="0" y="1595120"/>
                  </a:lnTo>
                </a:path>
                <a:path w="5513070" h="2462529">
                  <a:moveTo>
                    <a:pt x="66548" y="1196340"/>
                  </a:moveTo>
                  <a:lnTo>
                    <a:pt x="0" y="1196340"/>
                  </a:lnTo>
                </a:path>
                <a:path w="5513070" h="2462529">
                  <a:moveTo>
                    <a:pt x="66548" y="797560"/>
                  </a:moveTo>
                  <a:lnTo>
                    <a:pt x="0" y="797560"/>
                  </a:lnTo>
                </a:path>
                <a:path w="5513070" h="2462529">
                  <a:moveTo>
                    <a:pt x="66548" y="398780"/>
                  </a:moveTo>
                  <a:lnTo>
                    <a:pt x="0" y="398780"/>
                  </a:lnTo>
                </a:path>
                <a:path w="5513070" h="2462529">
                  <a:moveTo>
                    <a:pt x="66548" y="0"/>
                  </a:moveTo>
                  <a:lnTo>
                    <a:pt x="0" y="0"/>
                  </a:lnTo>
                </a:path>
                <a:path w="5513070" h="2462529">
                  <a:moveTo>
                    <a:pt x="66040" y="2395220"/>
                  </a:moveTo>
                  <a:lnTo>
                    <a:pt x="66040" y="2462403"/>
                  </a:lnTo>
                </a:path>
                <a:path w="5513070" h="2462529">
                  <a:moveTo>
                    <a:pt x="1882139" y="2395220"/>
                  </a:moveTo>
                  <a:lnTo>
                    <a:pt x="1882139" y="2462403"/>
                  </a:lnTo>
                </a:path>
                <a:path w="5513070" h="2462529">
                  <a:moveTo>
                    <a:pt x="3698240" y="2395220"/>
                  </a:moveTo>
                  <a:lnTo>
                    <a:pt x="3698240" y="2462403"/>
                  </a:lnTo>
                </a:path>
                <a:path w="5513070" h="2462529">
                  <a:moveTo>
                    <a:pt x="5512816" y="2395220"/>
                  </a:moveTo>
                  <a:lnTo>
                    <a:pt x="5512816" y="2462403"/>
                  </a:lnTo>
                </a:path>
              </a:pathLst>
            </a:custGeom>
            <a:ln w="9525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866010" y="2573654"/>
            <a:ext cx="1053465" cy="2821305"/>
          </a:xfrm>
          <a:prstGeom prst="rect">
            <a:avLst/>
          </a:prstGeom>
        </p:spPr>
        <p:txBody>
          <a:bodyPr vert="horz" wrap="square" lIns="0" tIns="1530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205"/>
              </a:spcBef>
            </a:pPr>
            <a:r>
              <a:rPr sz="1700" b="1" dirty="0">
                <a:latin typeface="Trebuchet MS"/>
                <a:cs typeface="Trebuchet MS"/>
              </a:rPr>
              <a:t>30</a:t>
            </a:r>
            <a:r>
              <a:rPr sz="1700" b="1" spc="-30" dirty="0">
                <a:latin typeface="Trebuchet MS"/>
                <a:cs typeface="Trebuchet MS"/>
              </a:rPr>
              <a:t> </a:t>
            </a:r>
            <a:r>
              <a:rPr sz="1700" b="1" spc="-10" dirty="0">
                <a:latin typeface="Trebuchet MS"/>
                <a:cs typeface="Trebuchet MS"/>
              </a:rPr>
              <a:t>000,00</a:t>
            </a:r>
            <a:endParaRPr sz="1700" dirty="0">
              <a:latin typeface="Trebuchet MS"/>
              <a:cs typeface="Trebuchet MS"/>
            </a:endParaRPr>
          </a:p>
          <a:p>
            <a:pPr marR="5080" algn="r">
              <a:lnSpc>
                <a:spcPct val="100000"/>
              </a:lnSpc>
              <a:spcBef>
                <a:spcPts val="1105"/>
              </a:spcBef>
            </a:pPr>
            <a:r>
              <a:rPr sz="1700" b="1" dirty="0">
                <a:latin typeface="Trebuchet MS"/>
                <a:cs typeface="Trebuchet MS"/>
              </a:rPr>
              <a:t>25</a:t>
            </a:r>
            <a:r>
              <a:rPr sz="1700" b="1" spc="-30" dirty="0">
                <a:latin typeface="Trebuchet MS"/>
                <a:cs typeface="Trebuchet MS"/>
              </a:rPr>
              <a:t> </a:t>
            </a:r>
            <a:r>
              <a:rPr sz="1700" b="1" spc="-10" dirty="0">
                <a:latin typeface="Trebuchet MS"/>
                <a:cs typeface="Trebuchet MS"/>
              </a:rPr>
              <a:t>000,00</a:t>
            </a:r>
            <a:endParaRPr sz="1700" dirty="0">
              <a:latin typeface="Trebuchet MS"/>
              <a:cs typeface="Trebuchet MS"/>
            </a:endParaRPr>
          </a:p>
          <a:p>
            <a:pPr marR="5080" algn="r">
              <a:lnSpc>
                <a:spcPct val="100000"/>
              </a:lnSpc>
              <a:spcBef>
                <a:spcPts val="1105"/>
              </a:spcBef>
            </a:pPr>
            <a:r>
              <a:rPr sz="1700" b="1" dirty="0">
                <a:latin typeface="Trebuchet MS"/>
                <a:cs typeface="Trebuchet MS"/>
              </a:rPr>
              <a:t>20</a:t>
            </a:r>
            <a:r>
              <a:rPr sz="1700" b="1" spc="-30" dirty="0">
                <a:latin typeface="Trebuchet MS"/>
                <a:cs typeface="Trebuchet MS"/>
              </a:rPr>
              <a:t> </a:t>
            </a:r>
            <a:r>
              <a:rPr sz="1700" b="1" spc="-10" dirty="0">
                <a:latin typeface="Trebuchet MS"/>
                <a:cs typeface="Trebuchet MS"/>
              </a:rPr>
              <a:t>000,00</a:t>
            </a:r>
            <a:endParaRPr sz="1700" dirty="0">
              <a:latin typeface="Trebuchet MS"/>
              <a:cs typeface="Trebuchet MS"/>
            </a:endParaRPr>
          </a:p>
          <a:p>
            <a:pPr marR="5080" algn="r">
              <a:lnSpc>
                <a:spcPct val="100000"/>
              </a:lnSpc>
              <a:spcBef>
                <a:spcPts val="1105"/>
              </a:spcBef>
            </a:pPr>
            <a:r>
              <a:rPr sz="1700" b="1" dirty="0">
                <a:latin typeface="Trebuchet MS"/>
                <a:cs typeface="Trebuchet MS"/>
              </a:rPr>
              <a:t>15</a:t>
            </a:r>
            <a:r>
              <a:rPr sz="1700" b="1" spc="-30" dirty="0">
                <a:latin typeface="Trebuchet MS"/>
                <a:cs typeface="Trebuchet MS"/>
              </a:rPr>
              <a:t> </a:t>
            </a:r>
            <a:r>
              <a:rPr sz="1700" b="1" spc="-10" dirty="0">
                <a:latin typeface="Trebuchet MS"/>
                <a:cs typeface="Trebuchet MS"/>
              </a:rPr>
              <a:t>000,00</a:t>
            </a:r>
            <a:endParaRPr sz="1700" dirty="0">
              <a:latin typeface="Trebuchet MS"/>
              <a:cs typeface="Trebuchet MS"/>
            </a:endParaRPr>
          </a:p>
          <a:p>
            <a:pPr marR="5080" algn="r">
              <a:lnSpc>
                <a:spcPct val="100000"/>
              </a:lnSpc>
              <a:spcBef>
                <a:spcPts val="1100"/>
              </a:spcBef>
            </a:pPr>
            <a:r>
              <a:rPr sz="1700" b="1" dirty="0">
                <a:latin typeface="Trebuchet MS"/>
                <a:cs typeface="Trebuchet MS"/>
              </a:rPr>
              <a:t>10</a:t>
            </a:r>
            <a:r>
              <a:rPr sz="1700" b="1" spc="-30" dirty="0">
                <a:latin typeface="Trebuchet MS"/>
                <a:cs typeface="Trebuchet MS"/>
              </a:rPr>
              <a:t> </a:t>
            </a:r>
            <a:r>
              <a:rPr sz="1700" b="1" spc="-10" dirty="0">
                <a:latin typeface="Trebuchet MS"/>
                <a:cs typeface="Trebuchet MS"/>
              </a:rPr>
              <a:t>000,00</a:t>
            </a:r>
            <a:endParaRPr sz="1700" dirty="0">
              <a:latin typeface="Trebuchet MS"/>
              <a:cs typeface="Trebuchet MS"/>
            </a:endParaRPr>
          </a:p>
          <a:p>
            <a:pPr marR="5715" algn="r">
              <a:lnSpc>
                <a:spcPct val="100000"/>
              </a:lnSpc>
              <a:spcBef>
                <a:spcPts val="1105"/>
              </a:spcBef>
            </a:pPr>
            <a:r>
              <a:rPr sz="1700" b="1" dirty="0">
                <a:latin typeface="Trebuchet MS"/>
                <a:cs typeface="Trebuchet MS"/>
              </a:rPr>
              <a:t>5</a:t>
            </a:r>
            <a:r>
              <a:rPr sz="1700" b="1" spc="-20" dirty="0">
                <a:latin typeface="Trebuchet MS"/>
                <a:cs typeface="Trebuchet MS"/>
              </a:rPr>
              <a:t> </a:t>
            </a:r>
            <a:r>
              <a:rPr sz="1700" b="1" spc="-10" dirty="0">
                <a:latin typeface="Trebuchet MS"/>
                <a:cs typeface="Trebuchet MS"/>
              </a:rPr>
              <a:t>000,00</a:t>
            </a:r>
            <a:endParaRPr sz="1700" dirty="0">
              <a:latin typeface="Trebuchet MS"/>
              <a:cs typeface="Trebuchet MS"/>
            </a:endParaRPr>
          </a:p>
          <a:p>
            <a:pPr marR="6350" algn="r">
              <a:lnSpc>
                <a:spcPct val="100000"/>
              </a:lnSpc>
              <a:spcBef>
                <a:spcPts val="1105"/>
              </a:spcBef>
            </a:pPr>
            <a:r>
              <a:rPr sz="1700" b="1" spc="-20" dirty="0">
                <a:latin typeface="Trebuchet MS"/>
                <a:cs typeface="Trebuchet MS"/>
              </a:rPr>
              <a:t>0,00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41801" y="5370830"/>
            <a:ext cx="53022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20" dirty="0" smtClean="0">
                <a:latin typeface="Trebuchet MS"/>
                <a:cs typeface="Trebuchet MS"/>
              </a:rPr>
              <a:t>202</a:t>
            </a:r>
            <a:r>
              <a:rPr lang="ru-RU" sz="1700" b="1" spc="-20" dirty="0" smtClean="0">
                <a:latin typeface="Trebuchet MS"/>
                <a:cs typeface="Trebuchet MS"/>
              </a:rPr>
              <a:t>3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57520" y="5370830"/>
            <a:ext cx="53022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20" dirty="0" smtClean="0">
                <a:latin typeface="Trebuchet MS"/>
                <a:cs typeface="Trebuchet MS"/>
              </a:rPr>
              <a:t>202</a:t>
            </a:r>
            <a:r>
              <a:rPr lang="ru-RU" sz="1700" b="1" spc="-20" dirty="0" smtClean="0">
                <a:latin typeface="Trebuchet MS"/>
                <a:cs typeface="Trebuchet MS"/>
              </a:rPr>
              <a:t>4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73366" y="5370830"/>
            <a:ext cx="53022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20" dirty="0" smtClean="0">
                <a:latin typeface="Trebuchet MS"/>
                <a:cs typeface="Trebuchet MS"/>
              </a:rPr>
              <a:t>202</a:t>
            </a:r>
            <a:r>
              <a:rPr lang="ru-RU" sz="1700" b="1" spc="-20" dirty="0" smtClean="0">
                <a:latin typeface="Trebuchet MS"/>
                <a:cs typeface="Trebuchet MS"/>
              </a:rPr>
              <a:t>5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56278" y="3309620"/>
            <a:ext cx="96266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latin typeface="Trebuchet MS"/>
                <a:cs typeface="Trebuchet MS"/>
              </a:rPr>
              <a:t>15</a:t>
            </a:r>
            <a:r>
              <a:rPr sz="1700" spc="-25" dirty="0">
                <a:latin typeface="Trebuchet MS"/>
                <a:cs typeface="Trebuchet MS"/>
              </a:rPr>
              <a:t> </a:t>
            </a:r>
            <a:r>
              <a:rPr sz="1700" spc="-10" dirty="0">
                <a:latin typeface="Trebuchet MS"/>
                <a:cs typeface="Trebuchet MS"/>
              </a:rPr>
              <a:t>777,70</a:t>
            </a:r>
            <a:endParaRPr sz="1700" dirty="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05145" y="2376805"/>
            <a:ext cx="96266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latin typeface="Trebuchet MS"/>
                <a:cs typeface="Trebuchet MS"/>
              </a:rPr>
              <a:t>27</a:t>
            </a:r>
            <a:r>
              <a:rPr sz="1700" spc="-25" dirty="0">
                <a:latin typeface="Trebuchet MS"/>
                <a:cs typeface="Trebuchet MS"/>
              </a:rPr>
              <a:t> </a:t>
            </a:r>
            <a:r>
              <a:rPr sz="1700" spc="-10" dirty="0">
                <a:latin typeface="Trebuchet MS"/>
                <a:cs typeface="Trebuchet MS"/>
              </a:rPr>
              <a:t>606,60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935672" y="616204"/>
            <a:ext cx="83959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2625" marR="5080" indent="-67056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3250C"/>
                </a:solidFill>
                <a:latin typeface="Times New Roman"/>
                <a:cs typeface="Times New Roman"/>
              </a:rPr>
              <a:t>Динамика</a:t>
            </a:r>
            <a:r>
              <a:rPr sz="2400" b="1" spc="-140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3250C"/>
                </a:solidFill>
                <a:latin typeface="Times New Roman"/>
                <a:cs typeface="Times New Roman"/>
              </a:rPr>
              <a:t>собственных</a:t>
            </a:r>
            <a:r>
              <a:rPr sz="2400" b="1" spc="-120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400" b="1" spc="-30" dirty="0">
                <a:solidFill>
                  <a:srgbClr val="C3250C"/>
                </a:solidFill>
                <a:latin typeface="Times New Roman"/>
                <a:cs typeface="Times New Roman"/>
              </a:rPr>
              <a:t>доходов</a:t>
            </a:r>
            <a:r>
              <a:rPr sz="2400" b="1" spc="-120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3250C"/>
                </a:solidFill>
                <a:latin typeface="Times New Roman"/>
                <a:cs typeface="Times New Roman"/>
              </a:rPr>
              <a:t>бюджета</a:t>
            </a:r>
            <a:r>
              <a:rPr sz="2400" b="1" spc="-8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3250C"/>
                </a:solidFill>
                <a:latin typeface="Times New Roman"/>
                <a:cs typeface="Times New Roman"/>
              </a:rPr>
              <a:t>Зуйского</a:t>
            </a:r>
            <a:r>
              <a:rPr sz="2400" b="1" spc="-110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3250C"/>
                </a:solidFill>
                <a:latin typeface="Times New Roman"/>
                <a:cs typeface="Times New Roman"/>
              </a:rPr>
              <a:t>сельского </a:t>
            </a:r>
            <a:r>
              <a:rPr sz="2400" b="1" dirty="0">
                <a:solidFill>
                  <a:srgbClr val="C3250C"/>
                </a:solidFill>
                <a:latin typeface="Times New Roman"/>
                <a:cs typeface="Times New Roman"/>
              </a:rPr>
              <a:t>поселения</a:t>
            </a:r>
            <a:r>
              <a:rPr sz="2400" b="1" spc="-8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C3250C"/>
                </a:solidFill>
                <a:latin typeface="Times New Roman"/>
                <a:cs typeface="Times New Roman"/>
              </a:rPr>
              <a:t>Белогорского</a:t>
            </a:r>
            <a:r>
              <a:rPr sz="2400" b="1" spc="-60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3250C"/>
                </a:solidFill>
                <a:latin typeface="Times New Roman"/>
                <a:cs typeface="Times New Roman"/>
              </a:rPr>
              <a:t>района</a:t>
            </a:r>
            <a:r>
              <a:rPr sz="2400" b="1" spc="-90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3250C"/>
                </a:solidFill>
                <a:latin typeface="Times New Roman"/>
                <a:cs typeface="Times New Roman"/>
              </a:rPr>
              <a:t>Республики</a:t>
            </a:r>
            <a:r>
              <a:rPr sz="2400" b="1" spc="-7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C3250C"/>
                </a:solidFill>
                <a:latin typeface="Times New Roman"/>
                <a:cs typeface="Times New Roman"/>
              </a:rPr>
              <a:t>Крым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386066" y="1791895"/>
            <a:ext cx="1700530" cy="75184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722630">
              <a:lnSpc>
                <a:spcPct val="100000"/>
              </a:lnSpc>
              <a:spcBef>
                <a:spcPts val="790"/>
              </a:spcBef>
            </a:pPr>
            <a:r>
              <a:rPr sz="2000" dirty="0">
                <a:latin typeface="Times New Roman"/>
                <a:cs typeface="Times New Roman"/>
              </a:rPr>
              <a:t>тыс.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руб</a:t>
            </a:r>
            <a:r>
              <a:rPr sz="2000" spc="-20" dirty="0">
                <a:latin typeface="Microsoft Sans Serif"/>
                <a:cs typeface="Microsoft Sans Serif"/>
              </a:rPr>
              <a:t>.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700" dirty="0">
                <a:latin typeface="Trebuchet MS"/>
                <a:cs typeface="Trebuchet MS"/>
              </a:rPr>
              <a:t>28</a:t>
            </a:r>
            <a:r>
              <a:rPr sz="1700" spc="-25" dirty="0">
                <a:latin typeface="Trebuchet MS"/>
                <a:cs typeface="Trebuchet MS"/>
              </a:rPr>
              <a:t> </a:t>
            </a:r>
            <a:r>
              <a:rPr sz="1700" spc="-10" dirty="0">
                <a:latin typeface="Trebuchet MS"/>
                <a:cs typeface="Trebuchet MS"/>
              </a:rPr>
              <a:t>781,42</a:t>
            </a:r>
            <a:endParaRPr sz="1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441305" cy="7561580"/>
            <a:chOff x="0" y="0"/>
            <a:chExt cx="10441305" cy="75615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35100" y="0"/>
              <a:ext cx="7221220" cy="4902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0939" y="248920"/>
              <a:ext cx="7747000" cy="5156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92120" y="523240"/>
              <a:ext cx="2006600" cy="5156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88840" y="523240"/>
              <a:ext cx="1168400" cy="5156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47359" y="523240"/>
              <a:ext cx="652779" cy="5156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90259" y="523240"/>
              <a:ext cx="1145539" cy="515620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1302638" y="31115"/>
            <a:ext cx="740346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800" b="1" spc="-35" dirty="0">
                <a:solidFill>
                  <a:srgbClr val="C3250C"/>
                </a:solidFill>
                <a:latin typeface="Times New Roman"/>
                <a:cs typeface="Times New Roman"/>
              </a:rPr>
              <a:t>СТРУКТУРА</a:t>
            </a:r>
            <a:r>
              <a:rPr sz="1800" b="1" spc="-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C3250C"/>
                </a:solidFill>
                <a:latin typeface="Times New Roman"/>
                <a:cs typeface="Times New Roman"/>
              </a:rPr>
              <a:t>БЕЗВОЗМЕЗДНЫХ</a:t>
            </a:r>
            <a:r>
              <a:rPr sz="1800" b="1" spc="-2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3250C"/>
                </a:solidFill>
                <a:latin typeface="Times New Roman"/>
                <a:cs typeface="Times New Roman"/>
              </a:rPr>
              <a:t>ПОСТУПЛЕНИЙ</a:t>
            </a:r>
            <a:r>
              <a:rPr sz="1800" b="1" spc="-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3250C"/>
                </a:solidFill>
                <a:latin typeface="Times New Roman"/>
                <a:cs typeface="Times New Roman"/>
              </a:rPr>
              <a:t>В</a:t>
            </a:r>
            <a:r>
              <a:rPr sz="1800" b="1" spc="434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C3250C"/>
                </a:solidFill>
                <a:latin typeface="Times New Roman"/>
                <a:cs typeface="Times New Roman"/>
              </a:rPr>
              <a:t>БЮДЖЕТ </a:t>
            </a:r>
            <a:r>
              <a:rPr sz="1800" b="1" spc="-20" dirty="0">
                <a:solidFill>
                  <a:srgbClr val="C3250C"/>
                </a:solidFill>
                <a:latin typeface="Times New Roman"/>
                <a:cs typeface="Times New Roman"/>
              </a:rPr>
              <a:t>ЗУЙСКОГО</a:t>
            </a:r>
            <a:r>
              <a:rPr sz="1800" b="1" spc="-40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C3250C"/>
                </a:solidFill>
                <a:latin typeface="Times New Roman"/>
                <a:cs typeface="Times New Roman"/>
              </a:rPr>
              <a:t>СЕЛЬСКОГО</a:t>
            </a:r>
            <a:r>
              <a:rPr sz="1800" b="1" spc="-3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3250C"/>
                </a:solidFill>
                <a:latin typeface="Times New Roman"/>
                <a:cs typeface="Times New Roman"/>
              </a:rPr>
              <a:t>ПОСЕЛЕНИЯ</a:t>
            </a:r>
            <a:r>
              <a:rPr sz="1800" b="1" spc="-20" dirty="0">
                <a:solidFill>
                  <a:srgbClr val="C3250C"/>
                </a:solidFill>
                <a:latin typeface="Times New Roman"/>
                <a:cs typeface="Times New Roman"/>
              </a:rPr>
              <a:t> БЕЛОГОРСКОГО </a:t>
            </a:r>
            <a:r>
              <a:rPr sz="1800" b="1" spc="-10" dirty="0">
                <a:solidFill>
                  <a:srgbClr val="C3250C"/>
                </a:solidFill>
                <a:latin typeface="Times New Roman"/>
                <a:cs typeface="Times New Roman"/>
              </a:rPr>
              <a:t>РАЙОНА РЕСПУБЛИКИ</a:t>
            </a:r>
            <a:r>
              <a:rPr sz="1800" b="1" spc="-20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3250C"/>
                </a:solidFill>
                <a:latin typeface="Times New Roman"/>
                <a:cs typeface="Times New Roman"/>
              </a:rPr>
              <a:t>КРЫМ</a:t>
            </a:r>
            <a:r>
              <a:rPr sz="1800" b="1" spc="390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3250C"/>
                </a:solidFill>
                <a:latin typeface="Times New Roman"/>
                <a:cs typeface="Times New Roman"/>
              </a:rPr>
              <a:t>ЗА</a:t>
            </a:r>
            <a:r>
              <a:rPr sz="1800" b="1" spc="-4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3250C"/>
                </a:solidFill>
                <a:latin typeface="Times New Roman"/>
                <a:cs typeface="Times New Roman"/>
              </a:rPr>
              <a:t>2022</a:t>
            </a:r>
            <a:r>
              <a:rPr sz="1800" b="1" spc="-50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C3250C"/>
                </a:solidFill>
                <a:latin typeface="Times New Roman"/>
                <a:cs typeface="Times New Roman"/>
              </a:rPr>
              <a:t>год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9988" y="1579245"/>
            <a:ext cx="1800225" cy="1517650"/>
          </a:xfrm>
          <a:prstGeom prst="rect">
            <a:avLst/>
          </a:prstGeom>
          <a:solidFill>
            <a:srgbClr val="4E67C7"/>
          </a:solidFill>
          <a:ln w="15875">
            <a:solidFill>
              <a:srgbClr val="1C2B68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sz="1200">
              <a:latin typeface="Times New Roman"/>
              <a:cs typeface="Times New Roman"/>
            </a:endParaRPr>
          </a:p>
          <a:p>
            <a:pPr marL="117475" marR="112395" algn="ctr">
              <a:lnSpc>
                <a:spcPct val="100000"/>
              </a:lnSpc>
            </a:pP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Дотации</a:t>
            </a:r>
            <a:r>
              <a:rPr sz="1200" b="1" i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бюджетам бюджетной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системы</a:t>
            </a:r>
            <a:r>
              <a:rPr sz="1200" b="1" i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25" dirty="0">
                <a:solidFill>
                  <a:srgbClr val="FFFFFF"/>
                </a:solidFill>
                <a:latin typeface="Trebuchet MS"/>
                <a:cs typeface="Trebuchet MS"/>
              </a:rPr>
              <a:t>РФ-</a:t>
            </a:r>
            <a:endParaRPr sz="12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4</a:t>
            </a:r>
            <a:r>
              <a:rPr sz="1200" b="1" i="1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562,69</a:t>
            </a:r>
            <a:r>
              <a:rPr sz="1200" b="1" i="1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тыс.</a:t>
            </a:r>
            <a:r>
              <a:rPr sz="1200" b="1" i="1" spc="-20" dirty="0">
                <a:solidFill>
                  <a:srgbClr val="FFFFFF"/>
                </a:solidFill>
                <a:latin typeface="Trebuchet MS"/>
                <a:cs typeface="Trebuchet MS"/>
              </a:rPr>
              <a:t> руб</a:t>
            </a:r>
            <a:r>
              <a:rPr sz="1200" b="1" i="1" spc="-20" dirty="0">
                <a:solidFill>
                  <a:srgbClr val="8BC8F7"/>
                </a:solidFill>
                <a:latin typeface="Trebuchet MS"/>
                <a:cs typeface="Trebuchet MS"/>
              </a:rPr>
              <a:t>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20236" y="1188339"/>
            <a:ext cx="2520315" cy="1908175"/>
          </a:xfrm>
          <a:prstGeom prst="rect">
            <a:avLst/>
          </a:prstGeom>
          <a:solidFill>
            <a:srgbClr val="4E67C7"/>
          </a:solidFill>
          <a:ln w="15875">
            <a:solidFill>
              <a:srgbClr val="1C2B68"/>
            </a:solidFill>
          </a:ln>
        </p:spPr>
        <p:txBody>
          <a:bodyPr vert="horz" wrap="square" lIns="0" tIns="126365" rIns="0" bIns="0" rtlCol="0">
            <a:spAutoFit/>
          </a:bodyPr>
          <a:lstStyle/>
          <a:p>
            <a:pPr marL="193675" marR="184785" algn="ctr">
              <a:lnSpc>
                <a:spcPct val="100000"/>
              </a:lnSpc>
              <a:spcBef>
                <a:spcPts val="995"/>
              </a:spcBef>
            </a:pP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Прочие</a:t>
            </a:r>
            <a:r>
              <a:rPr sz="1200" b="1" i="1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субсидии</a:t>
            </a:r>
            <a:r>
              <a:rPr sz="1200" b="1" i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бюджетам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сельских</a:t>
            </a:r>
            <a:r>
              <a:rPr sz="1200" b="1" i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поселений</a:t>
            </a:r>
            <a:r>
              <a:rPr sz="1200" b="1" i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25" dirty="0">
                <a:solidFill>
                  <a:srgbClr val="FFFFFF"/>
                </a:solidFill>
                <a:latin typeface="Trebuchet MS"/>
                <a:cs typeface="Trebuchet MS"/>
              </a:rPr>
              <a:t>(на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приобретение</a:t>
            </a:r>
            <a:endParaRPr sz="1200">
              <a:latin typeface="Trebuchet MS"/>
              <a:cs typeface="Trebuchet MS"/>
            </a:endParaRPr>
          </a:p>
          <a:p>
            <a:pPr marL="99695" marR="92710" indent="-1270" algn="ctr">
              <a:lnSpc>
                <a:spcPct val="100000"/>
              </a:lnSpc>
            </a:pP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специализированной</a:t>
            </a:r>
            <a:r>
              <a:rPr sz="1200" b="1" i="1" spc="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техники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для</a:t>
            </a:r>
            <a:r>
              <a:rPr sz="1200" b="1" i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надлежащего</a:t>
            </a:r>
            <a:r>
              <a:rPr sz="1200" b="1" i="1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состояния</a:t>
            </a:r>
            <a:r>
              <a:rPr sz="1200" b="1" i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50" dirty="0">
                <a:solidFill>
                  <a:srgbClr val="FFFFFF"/>
                </a:solidFill>
                <a:latin typeface="Trebuchet MS"/>
                <a:cs typeface="Trebuchet MS"/>
              </a:rPr>
              <a:t>и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благоустройство</a:t>
            </a:r>
            <a:endParaRPr sz="1200">
              <a:latin typeface="Trebuchet MS"/>
              <a:cs typeface="Trebuchet MS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территории</a:t>
            </a:r>
            <a:r>
              <a:rPr sz="1200" b="1" i="1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муниципального</a:t>
            </a:r>
            <a:endParaRPr sz="1200">
              <a:latin typeface="Trebuchet MS"/>
              <a:cs typeface="Trebuchet MS"/>
            </a:endParaRPr>
          </a:p>
          <a:p>
            <a:pPr marL="226695" marR="217170" algn="ctr">
              <a:lnSpc>
                <a:spcPct val="100000"/>
              </a:lnSpc>
            </a:pP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образования)</a:t>
            </a:r>
            <a:r>
              <a:rPr sz="1200" b="1" i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-7</a:t>
            </a:r>
            <a:r>
              <a:rPr sz="1200" b="1" i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492,5</a:t>
            </a:r>
            <a:r>
              <a:rPr sz="1200" b="1" i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20" dirty="0">
                <a:solidFill>
                  <a:srgbClr val="FFFFFF"/>
                </a:solidFill>
                <a:latin typeface="Trebuchet MS"/>
                <a:cs typeface="Trebuchet MS"/>
              </a:rPr>
              <a:t>тыс. руб.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876668" y="1098296"/>
            <a:ext cx="2736850" cy="2088514"/>
          </a:xfrm>
          <a:prstGeom prst="rect">
            <a:avLst/>
          </a:prstGeom>
          <a:solidFill>
            <a:srgbClr val="4E67C7"/>
          </a:solidFill>
          <a:ln w="15875">
            <a:solidFill>
              <a:srgbClr val="1C2B68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05"/>
              </a:spcBef>
            </a:pPr>
            <a:endParaRPr sz="1200">
              <a:latin typeface="Times New Roman"/>
              <a:cs typeface="Times New Roman"/>
            </a:endParaRPr>
          </a:p>
          <a:p>
            <a:pPr marL="301625" marR="293370" algn="ctr">
              <a:lnSpc>
                <a:spcPct val="100000"/>
              </a:lnSpc>
            </a:pP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Прочие</a:t>
            </a:r>
            <a:r>
              <a:rPr sz="1200" b="1" i="1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субсидии</a:t>
            </a:r>
            <a:r>
              <a:rPr sz="1200" b="1" i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бюджетам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сельских</a:t>
            </a:r>
            <a:r>
              <a:rPr sz="1200" b="1" i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поселений</a:t>
            </a:r>
            <a:r>
              <a:rPr sz="1200" b="1" i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25" dirty="0">
                <a:solidFill>
                  <a:srgbClr val="FFFFFF"/>
                </a:solidFill>
                <a:latin typeface="Trebuchet MS"/>
                <a:cs typeface="Trebuchet MS"/>
              </a:rPr>
              <a:t>(на</a:t>
            </a:r>
            <a:endParaRPr sz="1200">
              <a:latin typeface="Trebuchet MS"/>
              <a:cs typeface="Trebuchet MS"/>
            </a:endParaRPr>
          </a:p>
          <a:p>
            <a:pPr marL="186690" marR="180975" indent="635" algn="ctr">
              <a:lnSpc>
                <a:spcPct val="100000"/>
              </a:lnSpc>
            </a:pP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софинансирование</a:t>
            </a:r>
            <a:r>
              <a:rPr sz="1200" b="1" i="1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реализации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проектов</a:t>
            </a:r>
            <a:r>
              <a:rPr sz="1200" b="1" i="1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инициативного бюджетирования</a:t>
            </a:r>
            <a:r>
              <a:rPr sz="1200" b="1" i="1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в</a:t>
            </a:r>
            <a:r>
              <a:rPr sz="1200" b="1" i="1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Республике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Крым)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sz="1200" b="1" i="1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600,0</a:t>
            </a:r>
            <a:r>
              <a:rPr sz="1200" b="1" i="1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тыс.</a:t>
            </a:r>
            <a:r>
              <a:rPr sz="1200" b="1" i="1" spc="-20" dirty="0">
                <a:solidFill>
                  <a:srgbClr val="FFFFFF"/>
                </a:solidFill>
                <a:latin typeface="Trebuchet MS"/>
                <a:cs typeface="Trebuchet MS"/>
              </a:rPr>
              <a:t> руб.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40327" y="3492627"/>
            <a:ext cx="3168650" cy="2088514"/>
          </a:xfrm>
          <a:prstGeom prst="rect">
            <a:avLst/>
          </a:prstGeom>
          <a:solidFill>
            <a:srgbClr val="4E67C7"/>
          </a:solidFill>
          <a:ln w="15875">
            <a:solidFill>
              <a:srgbClr val="1C2B68"/>
            </a:solidFill>
          </a:ln>
        </p:spPr>
        <p:txBody>
          <a:bodyPr vert="horz" wrap="square" lIns="0" tIns="133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0"/>
              </a:spcBef>
            </a:pPr>
            <a:endParaRPr sz="1200">
              <a:latin typeface="Times New Roman"/>
              <a:cs typeface="Times New Roman"/>
            </a:endParaRPr>
          </a:p>
          <a:p>
            <a:pPr marL="288290" marR="282575" indent="121920">
              <a:lnSpc>
                <a:spcPct val="100000"/>
              </a:lnSpc>
            </a:pP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Межбюджетные</a:t>
            </a:r>
            <a:r>
              <a:rPr sz="1200" b="1" i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трансферты,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предаваемые</a:t>
            </a:r>
            <a:r>
              <a:rPr sz="1200" b="1" i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бюджетам</a:t>
            </a:r>
            <a:r>
              <a:rPr sz="1200" b="1" i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сельских</a:t>
            </a:r>
            <a:endParaRPr sz="1200">
              <a:latin typeface="Trebuchet MS"/>
              <a:cs typeface="Trebuchet MS"/>
            </a:endParaRPr>
          </a:p>
          <a:p>
            <a:pPr marL="483870" marR="474345" indent="182880">
              <a:lnSpc>
                <a:spcPct val="100000"/>
              </a:lnSpc>
              <a:spcBef>
                <a:spcPts val="5"/>
              </a:spcBef>
            </a:pP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поселений</a:t>
            </a:r>
            <a:r>
              <a:rPr sz="1200" b="1" i="1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из</a:t>
            </a:r>
            <a:r>
              <a:rPr sz="1200" b="1" i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бюджетов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муниципальных</a:t>
            </a:r>
            <a:r>
              <a:rPr sz="1200" b="1" i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200" b="1" i="1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районов</a:t>
            </a:r>
            <a:r>
              <a:rPr sz="1200" b="1" i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25" dirty="0">
                <a:solidFill>
                  <a:srgbClr val="FFFFFF"/>
                </a:solidFill>
                <a:latin typeface="Trebuchet MS"/>
                <a:cs typeface="Trebuchet MS"/>
              </a:rPr>
              <a:t>на</a:t>
            </a:r>
            <a:endParaRPr sz="1200">
              <a:latin typeface="Trebuchet MS"/>
              <a:cs typeface="Trebuchet MS"/>
            </a:endParaRPr>
          </a:p>
          <a:p>
            <a:pPr marL="123189" marR="116839" indent="-1905" algn="ctr">
              <a:lnSpc>
                <a:spcPct val="100000"/>
              </a:lnSpc>
            </a:pP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осуществление</a:t>
            </a:r>
            <a:r>
              <a:rPr sz="1200" b="1" i="1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части</a:t>
            </a:r>
            <a:r>
              <a:rPr sz="1200" b="1" i="1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полномочий </a:t>
            </a:r>
            <a:r>
              <a:rPr sz="1200" b="1" i="1" spc="-25" dirty="0">
                <a:solidFill>
                  <a:srgbClr val="FFFFFF"/>
                </a:solidFill>
                <a:latin typeface="Trebuchet MS"/>
                <a:cs typeface="Trebuchet MS"/>
              </a:rPr>
              <a:t>по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решению</a:t>
            </a:r>
            <a:r>
              <a:rPr sz="1200" b="1" i="1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вопросов</a:t>
            </a:r>
            <a:r>
              <a:rPr sz="1200" b="1" i="1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местного</a:t>
            </a:r>
            <a:r>
              <a:rPr sz="1200" b="1" i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значения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в</a:t>
            </a:r>
            <a:r>
              <a:rPr sz="1200" b="1" i="1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соответствии</a:t>
            </a:r>
            <a:r>
              <a:rPr sz="1200" b="1" i="1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200" b="1" i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заключенными</a:t>
            </a:r>
            <a:endParaRPr sz="12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соглашениями</a:t>
            </a:r>
            <a:r>
              <a:rPr sz="1200" b="1" i="1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sz="1200" b="1" i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414,36</a:t>
            </a:r>
            <a:r>
              <a:rPr sz="1200" b="1" i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тыс.</a:t>
            </a:r>
            <a:r>
              <a:rPr sz="1200" b="1" i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20" dirty="0">
                <a:solidFill>
                  <a:srgbClr val="FFFFFF"/>
                </a:solidFill>
                <a:latin typeface="Trebuchet MS"/>
                <a:cs typeface="Trebuchet MS"/>
              </a:rPr>
              <a:t>руб.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68768" y="3708654"/>
            <a:ext cx="2332990" cy="1706880"/>
          </a:xfrm>
          <a:prstGeom prst="rect">
            <a:avLst/>
          </a:prstGeom>
          <a:solidFill>
            <a:srgbClr val="4E67C7"/>
          </a:solidFill>
          <a:ln w="15875">
            <a:solidFill>
              <a:srgbClr val="1C2B68"/>
            </a:solidFill>
          </a:ln>
        </p:spPr>
        <p:txBody>
          <a:bodyPr vert="horz" wrap="square" lIns="0" tIns="117475" rIns="0" bIns="0" rtlCol="0">
            <a:spAutoFit/>
          </a:bodyPr>
          <a:lstStyle/>
          <a:p>
            <a:pPr marL="314325" marR="304165" indent="635" algn="ctr">
              <a:lnSpc>
                <a:spcPct val="100000"/>
              </a:lnSpc>
              <a:spcBef>
                <a:spcPts val="925"/>
              </a:spcBef>
            </a:pP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Субвенции</a:t>
            </a:r>
            <a:r>
              <a:rPr sz="1200" b="1" i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бюджетам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сельских</a:t>
            </a:r>
            <a:r>
              <a:rPr sz="1200" b="1" i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поселений</a:t>
            </a:r>
            <a:r>
              <a:rPr sz="1200" b="1" i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25" dirty="0">
                <a:solidFill>
                  <a:srgbClr val="FFFFFF"/>
                </a:solidFill>
                <a:latin typeface="Trebuchet MS"/>
                <a:cs typeface="Trebuchet MS"/>
              </a:rPr>
              <a:t>на</a:t>
            </a:r>
            <a:endParaRPr sz="1200">
              <a:latin typeface="Trebuchet MS"/>
              <a:cs typeface="Trebuchet MS"/>
            </a:endParaRPr>
          </a:p>
          <a:p>
            <a:pPr marL="123825" marR="114300" algn="ctr">
              <a:lnSpc>
                <a:spcPct val="100000"/>
              </a:lnSpc>
              <a:spcBef>
                <a:spcPts val="5"/>
              </a:spcBef>
            </a:pP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осуществление</a:t>
            </a:r>
            <a:r>
              <a:rPr sz="1200" b="1" i="1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первичного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воинского</a:t>
            </a:r>
            <a:r>
              <a:rPr sz="1200" b="1" i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учета</a:t>
            </a:r>
            <a:r>
              <a:rPr sz="1200" b="1" i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25" dirty="0">
                <a:solidFill>
                  <a:srgbClr val="FFFFFF"/>
                </a:solidFill>
                <a:latin typeface="Trebuchet MS"/>
                <a:cs typeface="Trebuchet MS"/>
              </a:rPr>
              <a:t>на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территориях,</a:t>
            </a:r>
            <a:r>
              <a:rPr sz="1200" b="1" i="1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25" dirty="0">
                <a:solidFill>
                  <a:srgbClr val="FFFFFF"/>
                </a:solidFill>
                <a:latin typeface="Trebuchet MS"/>
                <a:cs typeface="Trebuchet MS"/>
              </a:rPr>
              <a:t>где</a:t>
            </a:r>
            <a:endParaRPr sz="12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отсутствуют</a:t>
            </a:r>
            <a:r>
              <a:rPr sz="1200" b="1" i="1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военные</a:t>
            </a:r>
            <a:endParaRPr sz="1200">
              <a:latin typeface="Trebuchet MS"/>
              <a:cs typeface="Trebuchet MS"/>
            </a:endParaRPr>
          </a:p>
          <a:p>
            <a:pPr marL="118745" marR="107314" algn="ctr">
              <a:lnSpc>
                <a:spcPct val="100000"/>
              </a:lnSpc>
            </a:pP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комиссариаты</a:t>
            </a:r>
            <a:r>
              <a:rPr sz="1200" b="1" i="1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–</a:t>
            </a:r>
            <a:r>
              <a:rPr sz="1200" b="1" i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255,5</a:t>
            </a:r>
            <a:r>
              <a:rPr sz="1200" b="1" i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20" dirty="0">
                <a:solidFill>
                  <a:srgbClr val="FFFFFF"/>
                </a:solidFill>
                <a:latin typeface="Trebuchet MS"/>
                <a:cs typeface="Trebuchet MS"/>
              </a:rPr>
              <a:t>тыс. руб.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372995" y="5768670"/>
            <a:ext cx="2232660" cy="1418590"/>
          </a:xfrm>
          <a:prstGeom prst="rect">
            <a:avLst/>
          </a:prstGeom>
          <a:solidFill>
            <a:srgbClr val="4E67C7"/>
          </a:solidFill>
          <a:ln w="15875">
            <a:solidFill>
              <a:srgbClr val="1C2B68"/>
            </a:solidFill>
          </a:ln>
        </p:spPr>
        <p:txBody>
          <a:bodyPr vert="horz" wrap="square" lIns="0" tIns="157480" rIns="0" bIns="0" rtlCol="0">
            <a:spAutoFit/>
          </a:bodyPr>
          <a:lstStyle/>
          <a:p>
            <a:pPr marL="97790" marR="90805" indent="1905" algn="ctr">
              <a:lnSpc>
                <a:spcPct val="100000"/>
              </a:lnSpc>
              <a:spcBef>
                <a:spcPts val="1240"/>
              </a:spcBef>
            </a:pP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Субвенции</a:t>
            </a:r>
            <a:r>
              <a:rPr sz="1200" b="1" i="1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бюджетам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сельских</a:t>
            </a:r>
            <a:r>
              <a:rPr sz="1200" b="1" i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поселений</a:t>
            </a:r>
            <a:r>
              <a:rPr sz="1200" b="1" i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25" dirty="0">
                <a:solidFill>
                  <a:srgbClr val="FFFFFF"/>
                </a:solidFill>
                <a:latin typeface="Trebuchet MS"/>
                <a:cs typeface="Trebuchet MS"/>
              </a:rPr>
              <a:t>на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выполнение</a:t>
            </a:r>
            <a:r>
              <a:rPr sz="1200" b="1" i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передаваемых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полномочий</a:t>
            </a:r>
            <a:r>
              <a:rPr sz="1200" b="1" i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субъектов</a:t>
            </a:r>
            <a:endParaRPr sz="1200">
              <a:latin typeface="Trebuchet MS"/>
              <a:cs typeface="Trebuchet MS"/>
            </a:endParaRPr>
          </a:p>
          <a:p>
            <a:pPr marL="635" algn="ctr">
              <a:lnSpc>
                <a:spcPct val="100000"/>
              </a:lnSpc>
            </a:pPr>
            <a:r>
              <a:rPr sz="1200" b="1" i="1" spc="-25" dirty="0">
                <a:solidFill>
                  <a:srgbClr val="FFFFFF"/>
                </a:solidFill>
                <a:latin typeface="Trebuchet MS"/>
                <a:cs typeface="Trebuchet MS"/>
              </a:rPr>
              <a:t>РФ-</a:t>
            </a:r>
            <a:endParaRPr sz="12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4</a:t>
            </a:r>
            <a:r>
              <a:rPr sz="1200" b="1" i="1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,8</a:t>
            </a:r>
            <a:r>
              <a:rPr sz="1200" b="1" i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тыс.</a:t>
            </a:r>
            <a:r>
              <a:rPr sz="1200" b="1" i="1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20" dirty="0">
                <a:solidFill>
                  <a:srgbClr val="FFFFFF"/>
                </a:solidFill>
                <a:latin typeface="Trebuchet MS"/>
                <a:cs typeface="Trebuchet MS"/>
              </a:rPr>
              <a:t>руб.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00010" y="3738626"/>
            <a:ext cx="2088514" cy="1490980"/>
          </a:xfrm>
          <a:prstGeom prst="rect">
            <a:avLst/>
          </a:prstGeom>
          <a:solidFill>
            <a:srgbClr val="4E67C7"/>
          </a:solidFill>
          <a:ln w="15875">
            <a:solidFill>
              <a:srgbClr val="1C2B68"/>
            </a:solidFill>
          </a:ln>
        </p:spPr>
        <p:txBody>
          <a:bodyPr vert="horz" wrap="square" lIns="0" tIns="1085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55"/>
              </a:spcBef>
            </a:pPr>
            <a:endParaRPr sz="1200">
              <a:latin typeface="Times New Roman"/>
              <a:cs typeface="Times New Roman"/>
            </a:endParaRPr>
          </a:p>
          <a:p>
            <a:pPr marL="182880" marR="176530" algn="ctr">
              <a:lnSpc>
                <a:spcPct val="100000"/>
              </a:lnSpc>
              <a:spcBef>
                <a:spcPts val="5"/>
              </a:spcBef>
            </a:pP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Прочие</a:t>
            </a:r>
            <a:r>
              <a:rPr sz="1200" b="1" i="1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безвозмездные поступления</a:t>
            </a:r>
            <a:r>
              <a:rPr sz="1200" b="1" i="1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50" dirty="0">
                <a:solidFill>
                  <a:srgbClr val="FFFFFF"/>
                </a:solidFill>
                <a:latin typeface="Trebuchet MS"/>
                <a:cs typeface="Trebuchet MS"/>
              </a:rPr>
              <a:t>в</a:t>
            </a:r>
            <a:endParaRPr sz="1200">
              <a:latin typeface="Trebuchet MS"/>
              <a:cs typeface="Trebuchet MS"/>
            </a:endParaRPr>
          </a:p>
          <a:p>
            <a:pPr marL="187960" marR="182245" indent="-635" algn="ctr">
              <a:lnSpc>
                <a:spcPct val="100000"/>
              </a:lnSpc>
            </a:pP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бюджеты</a:t>
            </a:r>
            <a:r>
              <a:rPr sz="1200" b="1" i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сельских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поселений-</a:t>
            </a:r>
            <a:r>
              <a:rPr sz="1200" b="1" i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rebuchet MS"/>
                <a:cs typeface="Trebuchet MS"/>
              </a:rPr>
              <a:t>611,0</a:t>
            </a:r>
            <a:r>
              <a:rPr sz="1200" b="1" i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i="1" spc="-20" dirty="0">
                <a:solidFill>
                  <a:srgbClr val="FFFFFF"/>
                </a:solidFill>
                <a:latin typeface="Trebuchet MS"/>
                <a:cs typeface="Trebuchet MS"/>
              </a:rPr>
              <a:t>тыс. руб.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24525" y="5652821"/>
            <a:ext cx="3528695" cy="1584325"/>
          </a:xfrm>
          <a:prstGeom prst="rect">
            <a:avLst/>
          </a:prstGeom>
          <a:solidFill>
            <a:srgbClr val="4E67C7"/>
          </a:solidFill>
          <a:ln w="15875">
            <a:solidFill>
              <a:srgbClr val="1C2B68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70"/>
              </a:spcBef>
            </a:pP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Прочие</a:t>
            </a:r>
            <a:r>
              <a:rPr sz="1100" b="1" i="1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межбюджетные</a:t>
            </a:r>
            <a:r>
              <a:rPr sz="1100" b="1" i="1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трансферты,</a:t>
            </a:r>
            <a:endParaRPr sz="1100">
              <a:latin typeface="Trebuchet MS"/>
              <a:cs typeface="Trebuchet MS"/>
            </a:endParaRPr>
          </a:p>
          <a:p>
            <a:pPr marL="148590" marR="140970" indent="1270" algn="ctr">
              <a:lnSpc>
                <a:spcPct val="100000"/>
              </a:lnSpc>
              <a:spcBef>
                <a:spcPts val="5"/>
              </a:spcBef>
            </a:pP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передаваемые</a:t>
            </a:r>
            <a:r>
              <a:rPr sz="1100" b="1" i="1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бюджетам</a:t>
            </a:r>
            <a:r>
              <a:rPr sz="1100" b="1" i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сельских</a:t>
            </a:r>
            <a:r>
              <a:rPr sz="1100" b="1" i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поселений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(на</a:t>
            </a:r>
            <a:r>
              <a:rPr sz="1100" b="1" i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содержание</a:t>
            </a:r>
            <a:r>
              <a:rPr sz="1100" b="1" i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автомобильных</a:t>
            </a:r>
            <a:r>
              <a:rPr sz="1100" b="1" i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дорог</a:t>
            </a:r>
            <a:r>
              <a:rPr sz="1100" b="1" i="1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общего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пользования</a:t>
            </a:r>
            <a:r>
              <a:rPr sz="1100" b="1" i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местного</a:t>
            </a:r>
            <a:r>
              <a:rPr sz="1100" b="1" i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значения</a:t>
            </a:r>
            <a:r>
              <a:rPr sz="1100" b="1" i="1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за</a:t>
            </a:r>
            <a:r>
              <a:rPr sz="1100" b="1" i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spc="-20" dirty="0">
                <a:solidFill>
                  <a:srgbClr val="FFFFFF"/>
                </a:solidFill>
                <a:latin typeface="Trebuchet MS"/>
                <a:cs typeface="Trebuchet MS"/>
              </a:rPr>
              <a:t>счет</a:t>
            </a:r>
            <a:endParaRPr sz="1100">
              <a:latin typeface="Trebuchet MS"/>
              <a:cs typeface="Trebuchet MS"/>
            </a:endParaRPr>
          </a:p>
          <a:p>
            <a:pPr marL="156210" marR="146685" algn="ctr">
              <a:lnSpc>
                <a:spcPct val="100000"/>
              </a:lnSpc>
            </a:pP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средств</a:t>
            </a:r>
            <a:r>
              <a:rPr sz="1100" b="1" i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дорожного</a:t>
            </a:r>
            <a:r>
              <a:rPr sz="1100" b="1" i="1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фонда</a:t>
            </a:r>
            <a:r>
              <a:rPr sz="1100" b="1" i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Республики</a:t>
            </a:r>
            <a:r>
              <a:rPr sz="1100" b="1" i="1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Крым</a:t>
            </a:r>
            <a:r>
              <a:rPr sz="1100" b="1" i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spc="-50" dirty="0">
                <a:solidFill>
                  <a:srgbClr val="FFFFFF"/>
                </a:solidFill>
                <a:latin typeface="Trebuchet MS"/>
                <a:cs typeface="Trebuchet MS"/>
              </a:rPr>
              <a:t>в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рамках</a:t>
            </a:r>
            <a:r>
              <a:rPr sz="1100" b="1" i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реализации</a:t>
            </a:r>
            <a:r>
              <a:rPr sz="1100" b="1" i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Государственной</a:t>
            </a:r>
            <a:endParaRPr sz="1100">
              <a:latin typeface="Trebuchet MS"/>
              <a:cs typeface="Trebuchet MS"/>
            </a:endParaRPr>
          </a:p>
          <a:p>
            <a:pPr marL="328930" marR="317500" indent="-5080" algn="ctr">
              <a:lnSpc>
                <a:spcPct val="100000"/>
              </a:lnSpc>
            </a:pP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программы</a:t>
            </a:r>
            <a:r>
              <a:rPr sz="1100" b="1" i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Республики</a:t>
            </a:r>
            <a:r>
              <a:rPr sz="11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Крым</a:t>
            </a:r>
            <a:r>
              <a:rPr sz="1100" b="1" i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«Развитие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дорожного</a:t>
            </a:r>
            <a:r>
              <a:rPr sz="1100" b="1" i="1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хозяйства</a:t>
            </a:r>
            <a:r>
              <a:rPr sz="1100" b="1" i="1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Республики</a:t>
            </a:r>
            <a:r>
              <a:rPr sz="1100" b="1" i="1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Крым)-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8</a:t>
            </a:r>
            <a:r>
              <a:rPr sz="1100" b="1" i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Trebuchet MS"/>
                <a:cs typeface="Trebuchet MS"/>
              </a:rPr>
              <a:t>618,70</a:t>
            </a:r>
            <a:r>
              <a:rPr sz="1100" b="1" i="1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i="1" spc="-10" dirty="0">
                <a:solidFill>
                  <a:srgbClr val="FFFFFF"/>
                </a:solidFill>
                <a:latin typeface="Trebuchet MS"/>
                <a:cs typeface="Trebuchet MS"/>
              </a:rPr>
              <a:t>тыс.руб.</a:t>
            </a:r>
            <a:endParaRPr sz="11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441305" cy="7561580"/>
            <a:chOff x="0" y="0"/>
            <a:chExt cx="10441305" cy="75615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92400" y="330200"/>
              <a:ext cx="5293359" cy="5156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9140" y="604520"/>
              <a:ext cx="3279140" cy="51561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48400" y="604520"/>
              <a:ext cx="825500" cy="51561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64019" y="604520"/>
              <a:ext cx="632459" cy="51561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825495" y="385127"/>
            <a:ext cx="50095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3250C"/>
                </a:solidFill>
                <a:latin typeface="Times New Roman"/>
                <a:cs typeface="Times New Roman"/>
              </a:rPr>
              <a:t>ОСНОВНЫЕ</a:t>
            </a:r>
            <a:r>
              <a:rPr sz="1800" b="1" spc="-20" dirty="0">
                <a:solidFill>
                  <a:srgbClr val="C3250C"/>
                </a:solidFill>
                <a:latin typeface="Times New Roman"/>
                <a:cs typeface="Times New Roman"/>
              </a:rPr>
              <a:t> ХАРАКТЕРИСТИКИ</a:t>
            </a:r>
            <a:r>
              <a:rPr sz="1800" b="1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1800" b="1" spc="-45" dirty="0">
                <a:solidFill>
                  <a:srgbClr val="C3250C"/>
                </a:solidFill>
                <a:latin typeface="Times New Roman"/>
                <a:cs typeface="Times New Roman"/>
              </a:rPr>
              <a:t>РАСХОДОВ</a:t>
            </a:r>
            <a:endParaRPr sz="18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b="1" spc="-10" dirty="0">
                <a:solidFill>
                  <a:srgbClr val="C3250C"/>
                </a:solidFill>
                <a:latin typeface="Times New Roman"/>
                <a:cs typeface="Times New Roman"/>
              </a:rPr>
              <a:t>МЕСТНОГО</a:t>
            </a:r>
            <a:r>
              <a:rPr sz="1800" b="1" spc="-40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1800" b="1" spc="-30" dirty="0">
                <a:solidFill>
                  <a:srgbClr val="C3250C"/>
                </a:solidFill>
                <a:latin typeface="Times New Roman"/>
                <a:cs typeface="Times New Roman"/>
              </a:rPr>
              <a:t>БЮДЖЕТА</a:t>
            </a:r>
            <a:r>
              <a:rPr sz="1800" b="1" spc="-45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1800" b="1" dirty="0" err="1">
                <a:solidFill>
                  <a:srgbClr val="C3250C"/>
                </a:solidFill>
                <a:latin typeface="Times New Roman"/>
                <a:cs typeface="Times New Roman"/>
              </a:rPr>
              <a:t>за</a:t>
            </a:r>
            <a:r>
              <a:rPr sz="1800" b="1" spc="-30" dirty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1800" b="1" dirty="0" smtClean="0">
                <a:solidFill>
                  <a:srgbClr val="C3250C"/>
                </a:solidFill>
                <a:latin typeface="Times New Roman"/>
                <a:cs typeface="Times New Roman"/>
              </a:rPr>
              <a:t>202</a:t>
            </a:r>
            <a:r>
              <a:rPr lang="ru-RU" sz="1800" b="1" dirty="0" smtClean="0">
                <a:solidFill>
                  <a:srgbClr val="C3250C"/>
                </a:solidFill>
                <a:latin typeface="Times New Roman"/>
                <a:cs typeface="Times New Roman"/>
              </a:rPr>
              <a:t>5</a:t>
            </a:r>
            <a:r>
              <a:rPr sz="1800" b="1" spc="-35" dirty="0" smtClean="0">
                <a:solidFill>
                  <a:srgbClr val="C3250C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C3250C"/>
                </a:solidFill>
                <a:latin typeface="Times New Roman"/>
                <a:cs typeface="Times New Roman"/>
              </a:rPr>
              <a:t>год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47201" y="795020"/>
            <a:ext cx="1193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10" dirty="0">
                <a:latin typeface="Times New Roman"/>
                <a:cs typeface="Times New Roman"/>
              </a:rPr>
              <a:t>тыс.рублей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30262" y="7010400"/>
            <a:ext cx="173355" cy="168275"/>
            <a:chOff x="830262" y="7010400"/>
            <a:chExt cx="173355" cy="168275"/>
          </a:xfrm>
        </p:grpSpPr>
        <p:sp>
          <p:nvSpPr>
            <p:cNvPr id="10" name="object 10"/>
            <p:cNvSpPr/>
            <p:nvPr/>
          </p:nvSpPr>
          <p:spPr>
            <a:xfrm>
              <a:off x="835025" y="7015162"/>
              <a:ext cx="163830" cy="158750"/>
            </a:xfrm>
            <a:custGeom>
              <a:avLst/>
              <a:gdLst/>
              <a:ahLst/>
              <a:cxnLst/>
              <a:rect l="l" t="t" r="r" b="b"/>
              <a:pathLst>
                <a:path w="163830" h="158750">
                  <a:moveTo>
                    <a:pt x="163512" y="0"/>
                  </a:moveTo>
                  <a:lnTo>
                    <a:pt x="0" y="0"/>
                  </a:lnTo>
                  <a:lnTo>
                    <a:pt x="0" y="158749"/>
                  </a:lnTo>
                  <a:lnTo>
                    <a:pt x="163512" y="158749"/>
                  </a:lnTo>
                  <a:lnTo>
                    <a:pt x="163512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35025" y="7015162"/>
              <a:ext cx="163830" cy="158750"/>
            </a:xfrm>
            <a:custGeom>
              <a:avLst/>
              <a:gdLst/>
              <a:ahLst/>
              <a:cxnLst/>
              <a:rect l="l" t="t" r="r" b="b"/>
              <a:pathLst>
                <a:path w="163830" h="158750">
                  <a:moveTo>
                    <a:pt x="0" y="158749"/>
                  </a:moveTo>
                  <a:lnTo>
                    <a:pt x="163512" y="158749"/>
                  </a:lnTo>
                  <a:lnTo>
                    <a:pt x="163512" y="0"/>
                  </a:lnTo>
                  <a:lnTo>
                    <a:pt x="0" y="0"/>
                  </a:lnTo>
                  <a:lnTo>
                    <a:pt x="0" y="15874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4086288" y="6983412"/>
            <a:ext cx="174625" cy="168275"/>
            <a:chOff x="4086288" y="6983412"/>
            <a:chExt cx="174625" cy="168275"/>
          </a:xfrm>
        </p:grpSpPr>
        <p:sp>
          <p:nvSpPr>
            <p:cNvPr id="13" name="object 13"/>
            <p:cNvSpPr/>
            <p:nvPr/>
          </p:nvSpPr>
          <p:spPr>
            <a:xfrm>
              <a:off x="4091051" y="6988175"/>
              <a:ext cx="165100" cy="158750"/>
            </a:xfrm>
            <a:custGeom>
              <a:avLst/>
              <a:gdLst/>
              <a:ahLst/>
              <a:cxnLst/>
              <a:rect l="l" t="t" r="r" b="b"/>
              <a:pathLst>
                <a:path w="165100" h="158750">
                  <a:moveTo>
                    <a:pt x="165100" y="0"/>
                  </a:moveTo>
                  <a:lnTo>
                    <a:pt x="0" y="0"/>
                  </a:lnTo>
                  <a:lnTo>
                    <a:pt x="0" y="158749"/>
                  </a:lnTo>
                  <a:lnTo>
                    <a:pt x="165100" y="158749"/>
                  </a:lnTo>
                  <a:lnTo>
                    <a:pt x="16510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091051" y="6988175"/>
              <a:ext cx="165100" cy="158750"/>
            </a:xfrm>
            <a:custGeom>
              <a:avLst/>
              <a:gdLst/>
              <a:ahLst/>
              <a:cxnLst/>
              <a:rect l="l" t="t" r="r" b="b"/>
              <a:pathLst>
                <a:path w="165100" h="158750">
                  <a:moveTo>
                    <a:pt x="0" y="158749"/>
                  </a:moveTo>
                  <a:lnTo>
                    <a:pt x="165100" y="158749"/>
                  </a:lnTo>
                  <a:lnTo>
                    <a:pt x="165100" y="0"/>
                  </a:lnTo>
                  <a:lnTo>
                    <a:pt x="0" y="0"/>
                  </a:lnTo>
                  <a:lnTo>
                    <a:pt x="0" y="15874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6861238" y="6983412"/>
            <a:ext cx="173355" cy="168275"/>
            <a:chOff x="6861238" y="6983412"/>
            <a:chExt cx="173355" cy="168275"/>
          </a:xfrm>
        </p:grpSpPr>
        <p:sp>
          <p:nvSpPr>
            <p:cNvPr id="16" name="object 16"/>
            <p:cNvSpPr/>
            <p:nvPr/>
          </p:nvSpPr>
          <p:spPr>
            <a:xfrm>
              <a:off x="6866001" y="6988175"/>
              <a:ext cx="163830" cy="158750"/>
            </a:xfrm>
            <a:custGeom>
              <a:avLst/>
              <a:gdLst/>
              <a:ahLst/>
              <a:cxnLst/>
              <a:rect l="l" t="t" r="r" b="b"/>
              <a:pathLst>
                <a:path w="163829" h="158750">
                  <a:moveTo>
                    <a:pt x="163512" y="0"/>
                  </a:moveTo>
                  <a:lnTo>
                    <a:pt x="0" y="0"/>
                  </a:lnTo>
                  <a:lnTo>
                    <a:pt x="0" y="158749"/>
                  </a:lnTo>
                  <a:lnTo>
                    <a:pt x="163512" y="158749"/>
                  </a:lnTo>
                  <a:lnTo>
                    <a:pt x="163512" y="0"/>
                  </a:lnTo>
                  <a:close/>
                </a:path>
              </a:pathLst>
            </a:custGeom>
            <a:solidFill>
              <a:srgbClr val="FF99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866001" y="6988175"/>
              <a:ext cx="163830" cy="158750"/>
            </a:xfrm>
            <a:custGeom>
              <a:avLst/>
              <a:gdLst/>
              <a:ahLst/>
              <a:cxnLst/>
              <a:rect l="l" t="t" r="r" b="b"/>
              <a:pathLst>
                <a:path w="163829" h="158750">
                  <a:moveTo>
                    <a:pt x="0" y="158749"/>
                  </a:moveTo>
                  <a:lnTo>
                    <a:pt x="163512" y="158749"/>
                  </a:lnTo>
                  <a:lnTo>
                    <a:pt x="163512" y="0"/>
                  </a:lnTo>
                  <a:lnTo>
                    <a:pt x="0" y="0"/>
                  </a:lnTo>
                  <a:lnTo>
                    <a:pt x="0" y="15874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205344" y="6936423"/>
            <a:ext cx="226123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Verdana"/>
                <a:cs typeface="Verdana"/>
              </a:rPr>
              <a:t>Кассовое</a:t>
            </a:r>
            <a:r>
              <a:rPr sz="1400" b="1" spc="-85" dirty="0">
                <a:latin typeface="Verdana"/>
                <a:cs typeface="Verdana"/>
              </a:rPr>
              <a:t> </a:t>
            </a:r>
            <a:r>
              <a:rPr sz="1400" b="1" spc="-10" dirty="0">
                <a:latin typeface="Verdana"/>
                <a:cs typeface="Verdana"/>
              </a:rPr>
              <a:t>исполнение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436109" y="6936423"/>
            <a:ext cx="1856739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Verdana"/>
                <a:cs typeface="Verdana"/>
              </a:rPr>
              <a:t>Уточненный</a:t>
            </a:r>
            <a:r>
              <a:rPr sz="1400" b="1" spc="-85" dirty="0">
                <a:latin typeface="Verdana"/>
                <a:cs typeface="Verdana"/>
              </a:rPr>
              <a:t> </a:t>
            </a:r>
            <a:r>
              <a:rPr sz="1400" b="1" spc="-20" dirty="0">
                <a:latin typeface="Verdana"/>
                <a:cs typeface="Verdana"/>
              </a:rPr>
              <a:t>план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17600" y="6972935"/>
            <a:ext cx="237426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Verdana"/>
                <a:cs typeface="Verdana"/>
              </a:rPr>
              <a:t>Первоначальный</a:t>
            </a:r>
            <a:r>
              <a:rPr sz="1400" b="1" spc="-114" dirty="0">
                <a:latin typeface="Verdana"/>
                <a:cs typeface="Verdana"/>
              </a:rPr>
              <a:t> </a:t>
            </a:r>
            <a:r>
              <a:rPr sz="1400" b="1" spc="-20" dirty="0">
                <a:latin typeface="Verdana"/>
                <a:cs typeface="Verdana"/>
              </a:rPr>
              <a:t>план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120448" y="1760220"/>
            <a:ext cx="8802370" cy="4333240"/>
            <a:chOff x="1149350" y="1760220"/>
            <a:chExt cx="8802370" cy="4333240"/>
          </a:xfrm>
        </p:grpSpPr>
        <p:sp>
          <p:nvSpPr>
            <p:cNvPr id="22" name="object 22"/>
            <p:cNvSpPr/>
            <p:nvPr/>
          </p:nvSpPr>
          <p:spPr>
            <a:xfrm>
              <a:off x="1150620" y="1760220"/>
              <a:ext cx="8801100" cy="4333240"/>
            </a:xfrm>
            <a:custGeom>
              <a:avLst/>
              <a:gdLst/>
              <a:ahLst/>
              <a:cxnLst/>
              <a:rect l="l" t="t" r="r" b="b"/>
              <a:pathLst>
                <a:path w="8801100" h="4333240">
                  <a:moveTo>
                    <a:pt x="8801100" y="0"/>
                  </a:moveTo>
                  <a:lnTo>
                    <a:pt x="0" y="0"/>
                  </a:lnTo>
                  <a:lnTo>
                    <a:pt x="0" y="4333239"/>
                  </a:lnTo>
                  <a:lnTo>
                    <a:pt x="8801100" y="4333239"/>
                  </a:lnTo>
                  <a:lnTo>
                    <a:pt x="8801100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149350" y="4855210"/>
              <a:ext cx="8801100" cy="619760"/>
            </a:xfrm>
            <a:custGeom>
              <a:avLst/>
              <a:gdLst/>
              <a:ahLst/>
              <a:cxnLst/>
              <a:rect l="l" t="t" r="r" b="b"/>
              <a:pathLst>
                <a:path w="8801100" h="619760">
                  <a:moveTo>
                    <a:pt x="0" y="619760"/>
                  </a:moveTo>
                  <a:lnTo>
                    <a:pt x="3422650" y="619760"/>
                  </a:lnTo>
                </a:path>
                <a:path w="8801100" h="619760">
                  <a:moveTo>
                    <a:pt x="7333361" y="619760"/>
                  </a:moveTo>
                  <a:lnTo>
                    <a:pt x="8801100" y="619760"/>
                  </a:lnTo>
                </a:path>
                <a:path w="8801100" h="619760">
                  <a:moveTo>
                    <a:pt x="0" y="0"/>
                  </a:moveTo>
                  <a:lnTo>
                    <a:pt x="3422650" y="0"/>
                  </a:lnTo>
                </a:path>
                <a:path w="8801100" h="619760">
                  <a:moveTo>
                    <a:pt x="7333361" y="0"/>
                  </a:moveTo>
                  <a:lnTo>
                    <a:pt x="880110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149350" y="2378710"/>
              <a:ext cx="8801100" cy="1856739"/>
            </a:xfrm>
            <a:custGeom>
              <a:avLst/>
              <a:gdLst/>
              <a:ahLst/>
              <a:cxnLst/>
              <a:rect l="l" t="t" r="r" b="b"/>
              <a:pathLst>
                <a:path w="8801100" h="1856739">
                  <a:moveTo>
                    <a:pt x="0" y="1856740"/>
                  </a:moveTo>
                  <a:lnTo>
                    <a:pt x="3422650" y="1856740"/>
                  </a:lnTo>
                </a:path>
                <a:path w="8801100" h="1856739">
                  <a:moveTo>
                    <a:pt x="7333361" y="1856740"/>
                  </a:moveTo>
                  <a:lnTo>
                    <a:pt x="8801100" y="1856740"/>
                  </a:lnTo>
                </a:path>
                <a:path w="8801100" h="1856739">
                  <a:moveTo>
                    <a:pt x="0" y="1239520"/>
                  </a:moveTo>
                  <a:lnTo>
                    <a:pt x="3422650" y="1239520"/>
                  </a:lnTo>
                </a:path>
                <a:path w="8801100" h="1856739">
                  <a:moveTo>
                    <a:pt x="7333361" y="1239520"/>
                  </a:moveTo>
                  <a:lnTo>
                    <a:pt x="8801100" y="1239520"/>
                  </a:lnTo>
                </a:path>
                <a:path w="8801100" h="1856739">
                  <a:moveTo>
                    <a:pt x="0" y="619760"/>
                  </a:moveTo>
                  <a:lnTo>
                    <a:pt x="3422650" y="619760"/>
                  </a:lnTo>
                </a:path>
                <a:path w="8801100" h="1856739">
                  <a:moveTo>
                    <a:pt x="7333361" y="619760"/>
                  </a:moveTo>
                  <a:lnTo>
                    <a:pt x="8801100" y="619760"/>
                  </a:lnTo>
                </a:path>
                <a:path w="8801100" h="1856739">
                  <a:moveTo>
                    <a:pt x="0" y="0"/>
                  </a:moveTo>
                  <a:lnTo>
                    <a:pt x="3422650" y="0"/>
                  </a:lnTo>
                </a:path>
                <a:path w="8801100" h="1856739">
                  <a:moveTo>
                    <a:pt x="7333361" y="0"/>
                  </a:moveTo>
                  <a:lnTo>
                    <a:pt x="880110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149350" y="1761490"/>
              <a:ext cx="8801100" cy="4330700"/>
            </a:xfrm>
            <a:custGeom>
              <a:avLst/>
              <a:gdLst/>
              <a:ahLst/>
              <a:cxnLst/>
              <a:rect l="l" t="t" r="r" b="b"/>
              <a:pathLst>
                <a:path w="8801100" h="4330700">
                  <a:moveTo>
                    <a:pt x="0" y="0"/>
                  </a:moveTo>
                  <a:lnTo>
                    <a:pt x="8801100" y="0"/>
                  </a:lnTo>
                </a:path>
                <a:path w="8801100" h="4330700">
                  <a:moveTo>
                    <a:pt x="0" y="4330700"/>
                  </a:moveTo>
                  <a:lnTo>
                    <a:pt x="8801100" y="4330700"/>
                  </a:lnTo>
                  <a:lnTo>
                    <a:pt x="8801100" y="0"/>
                  </a:lnTo>
                  <a:lnTo>
                    <a:pt x="0" y="0"/>
                  </a:lnTo>
                  <a:lnTo>
                    <a:pt x="0" y="433070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15691" y="3926841"/>
              <a:ext cx="1955673" cy="216496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615691" y="4413631"/>
              <a:ext cx="1955800" cy="1678305"/>
            </a:xfrm>
            <a:custGeom>
              <a:avLst/>
              <a:gdLst/>
              <a:ahLst/>
              <a:cxnLst/>
              <a:rect l="l" t="t" r="r" b="b"/>
              <a:pathLst>
                <a:path w="1955800" h="1678304">
                  <a:moveTo>
                    <a:pt x="0" y="1678177"/>
                  </a:moveTo>
                  <a:lnTo>
                    <a:pt x="1955673" y="1678177"/>
                  </a:lnTo>
                  <a:lnTo>
                    <a:pt x="1955673" y="0"/>
                  </a:lnTo>
                  <a:lnTo>
                    <a:pt x="0" y="0"/>
                  </a:lnTo>
                  <a:lnTo>
                    <a:pt x="0" y="1678177"/>
                  </a:lnTo>
                  <a:close/>
                </a:path>
              </a:pathLst>
            </a:custGeom>
            <a:ln w="483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572000" y="2237740"/>
              <a:ext cx="1955800" cy="3855720"/>
            </a:xfrm>
            <a:custGeom>
              <a:avLst/>
              <a:gdLst/>
              <a:ahLst/>
              <a:cxnLst/>
              <a:rect l="l" t="t" r="r" b="b"/>
              <a:pathLst>
                <a:path w="1955800" h="3855720">
                  <a:moveTo>
                    <a:pt x="1955800" y="0"/>
                  </a:moveTo>
                  <a:lnTo>
                    <a:pt x="0" y="0"/>
                  </a:lnTo>
                  <a:lnTo>
                    <a:pt x="0" y="3855720"/>
                  </a:lnTo>
                  <a:lnTo>
                    <a:pt x="1955800" y="3855720"/>
                  </a:lnTo>
                  <a:lnTo>
                    <a:pt x="1955800" y="0"/>
                  </a:lnTo>
                  <a:close/>
                </a:path>
              </a:pathLst>
            </a:custGeom>
            <a:solidFill>
              <a:srgbClr val="5ECC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27038" y="2166239"/>
              <a:ext cx="1955673" cy="392557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6527038" y="2166239"/>
              <a:ext cx="1955800" cy="3925570"/>
            </a:xfrm>
            <a:custGeom>
              <a:avLst/>
              <a:gdLst/>
              <a:ahLst/>
              <a:cxnLst/>
              <a:rect l="l" t="t" r="r" b="b"/>
              <a:pathLst>
                <a:path w="1955800" h="3925570">
                  <a:moveTo>
                    <a:pt x="0" y="3925570"/>
                  </a:moveTo>
                  <a:lnTo>
                    <a:pt x="1955673" y="3925570"/>
                  </a:lnTo>
                  <a:lnTo>
                    <a:pt x="1955673" y="0"/>
                  </a:lnTo>
                  <a:lnTo>
                    <a:pt x="0" y="0"/>
                  </a:lnTo>
                  <a:lnTo>
                    <a:pt x="0" y="3925570"/>
                  </a:lnTo>
                  <a:close/>
                </a:path>
              </a:pathLst>
            </a:custGeom>
            <a:ln w="483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149350" y="1761490"/>
              <a:ext cx="8801100" cy="4330700"/>
            </a:xfrm>
            <a:custGeom>
              <a:avLst/>
              <a:gdLst/>
              <a:ahLst/>
              <a:cxnLst/>
              <a:rect l="l" t="t" r="r" b="b"/>
              <a:pathLst>
                <a:path w="8801100" h="4330700">
                  <a:moveTo>
                    <a:pt x="0" y="4330700"/>
                  </a:moveTo>
                  <a:lnTo>
                    <a:pt x="0" y="0"/>
                  </a:lnTo>
                </a:path>
                <a:path w="8801100" h="4330700">
                  <a:moveTo>
                    <a:pt x="0" y="4330700"/>
                  </a:moveTo>
                  <a:lnTo>
                    <a:pt x="8801100" y="433070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2995295" y="3369092"/>
            <a:ext cx="1195070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ru-RU" sz="2650" b="1" dirty="0" smtClean="0">
                <a:latin typeface="Times New Roman"/>
                <a:cs typeface="Times New Roman"/>
              </a:rPr>
              <a:t>56 659,1</a:t>
            </a:r>
            <a:endParaRPr sz="2650" dirty="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762501" y="1756092"/>
            <a:ext cx="1295400" cy="4219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ru-RU" sz="2650" b="1" dirty="0" smtClean="0">
                <a:latin typeface="Times New Roman"/>
                <a:cs typeface="Times New Roman"/>
              </a:rPr>
              <a:t>80 708,5</a:t>
            </a:r>
            <a:endParaRPr sz="2650" dirty="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899656" y="1685290"/>
            <a:ext cx="1212850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ru-RU" sz="2650" b="1" dirty="0" smtClean="0">
                <a:latin typeface="Times New Roman"/>
                <a:cs typeface="Times New Roman"/>
              </a:rPr>
              <a:t>80 616,7</a:t>
            </a:r>
            <a:endParaRPr sz="2650" dirty="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77800" y="4657979"/>
            <a:ext cx="758190" cy="1583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lang="ru-RU" sz="2100" b="1" dirty="0">
                <a:latin typeface="Times New Roman"/>
                <a:cs typeface="Times New Roman"/>
              </a:rPr>
              <a:t>4</a:t>
            </a:r>
            <a:r>
              <a:rPr sz="2100" b="1" dirty="0" smtClean="0">
                <a:latin typeface="Times New Roman"/>
                <a:cs typeface="Times New Roman"/>
              </a:rPr>
              <a:t>0</a:t>
            </a:r>
            <a:r>
              <a:rPr sz="2100" b="1" spc="-10" dirty="0" smtClean="0">
                <a:latin typeface="Times New Roman"/>
                <a:cs typeface="Times New Roman"/>
              </a:rPr>
              <a:t> </a:t>
            </a:r>
            <a:r>
              <a:rPr sz="2100" b="1" spc="-25" dirty="0">
                <a:latin typeface="Times New Roman"/>
                <a:cs typeface="Times New Roman"/>
              </a:rPr>
              <a:t>000</a:t>
            </a:r>
            <a:endParaRPr sz="2100" dirty="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2355"/>
              </a:spcBef>
            </a:pPr>
            <a:r>
              <a:rPr lang="ru-RU" sz="2100" b="1" dirty="0">
                <a:latin typeface="Times New Roman"/>
                <a:cs typeface="Times New Roman"/>
              </a:rPr>
              <a:t>3</a:t>
            </a:r>
            <a:r>
              <a:rPr sz="2100" b="1" dirty="0" smtClean="0">
                <a:latin typeface="Times New Roman"/>
                <a:cs typeface="Times New Roman"/>
              </a:rPr>
              <a:t>0</a:t>
            </a:r>
            <a:r>
              <a:rPr sz="2100" b="1" spc="-10" dirty="0" smtClean="0">
                <a:latin typeface="Times New Roman"/>
                <a:cs typeface="Times New Roman"/>
              </a:rPr>
              <a:t> </a:t>
            </a:r>
            <a:r>
              <a:rPr sz="2100" b="1" spc="-25" dirty="0">
                <a:latin typeface="Times New Roman"/>
                <a:cs typeface="Times New Roman"/>
              </a:rPr>
              <a:t>000</a:t>
            </a:r>
            <a:endParaRPr sz="2100" dirty="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2355"/>
              </a:spcBef>
            </a:pPr>
            <a:r>
              <a:rPr sz="2100" b="1" spc="-50" dirty="0">
                <a:latin typeface="Times New Roman"/>
                <a:cs typeface="Times New Roman"/>
              </a:rPr>
              <a:t>0</a:t>
            </a:r>
            <a:endParaRPr sz="2100" dirty="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77800" y="4038536"/>
            <a:ext cx="75819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100" b="1" dirty="0">
                <a:latin typeface="Times New Roman"/>
                <a:cs typeface="Times New Roman"/>
              </a:rPr>
              <a:t>5</a:t>
            </a:r>
            <a:r>
              <a:rPr sz="2100" b="1" dirty="0" smtClean="0">
                <a:latin typeface="Times New Roman"/>
                <a:cs typeface="Times New Roman"/>
              </a:rPr>
              <a:t>0</a:t>
            </a:r>
            <a:r>
              <a:rPr sz="2100" b="1" spc="-10" dirty="0" smtClean="0">
                <a:latin typeface="Times New Roman"/>
                <a:cs typeface="Times New Roman"/>
              </a:rPr>
              <a:t> </a:t>
            </a:r>
            <a:r>
              <a:rPr sz="2100" b="1" spc="-25" dirty="0">
                <a:latin typeface="Times New Roman"/>
                <a:cs typeface="Times New Roman"/>
              </a:rPr>
              <a:t>000</a:t>
            </a:r>
            <a:endParaRPr sz="2100" dirty="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77800" y="2181225"/>
            <a:ext cx="758190" cy="1584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100" b="1" dirty="0">
                <a:latin typeface="Times New Roman"/>
                <a:cs typeface="Times New Roman"/>
              </a:rPr>
              <a:t>8</a:t>
            </a:r>
            <a:r>
              <a:rPr sz="2100" b="1" dirty="0" smtClean="0">
                <a:latin typeface="Times New Roman"/>
                <a:cs typeface="Times New Roman"/>
              </a:rPr>
              <a:t>0</a:t>
            </a:r>
            <a:r>
              <a:rPr sz="2100" b="1" spc="-10" dirty="0" smtClean="0">
                <a:latin typeface="Times New Roman"/>
                <a:cs typeface="Times New Roman"/>
              </a:rPr>
              <a:t> </a:t>
            </a:r>
            <a:r>
              <a:rPr sz="2100" b="1" spc="-25" dirty="0">
                <a:latin typeface="Times New Roman"/>
                <a:cs typeface="Times New Roman"/>
              </a:rPr>
              <a:t>000</a:t>
            </a:r>
            <a:endParaRPr sz="21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355"/>
              </a:spcBef>
            </a:pPr>
            <a:r>
              <a:rPr lang="ru-RU" sz="2100" b="1" dirty="0">
                <a:latin typeface="Times New Roman"/>
                <a:cs typeface="Times New Roman"/>
              </a:rPr>
              <a:t>7</a:t>
            </a:r>
            <a:r>
              <a:rPr sz="2100" b="1" dirty="0" smtClean="0">
                <a:latin typeface="Times New Roman"/>
                <a:cs typeface="Times New Roman"/>
              </a:rPr>
              <a:t>0</a:t>
            </a:r>
            <a:r>
              <a:rPr sz="2100" b="1" spc="-10" dirty="0" smtClean="0">
                <a:latin typeface="Times New Roman"/>
                <a:cs typeface="Times New Roman"/>
              </a:rPr>
              <a:t> </a:t>
            </a:r>
            <a:r>
              <a:rPr sz="2100" b="1" spc="-25" dirty="0">
                <a:latin typeface="Times New Roman"/>
                <a:cs typeface="Times New Roman"/>
              </a:rPr>
              <a:t>000</a:t>
            </a:r>
            <a:endParaRPr sz="21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355"/>
              </a:spcBef>
            </a:pPr>
            <a:r>
              <a:rPr lang="ru-RU" sz="2100" b="1" dirty="0">
                <a:latin typeface="Times New Roman"/>
                <a:cs typeface="Times New Roman"/>
              </a:rPr>
              <a:t>6</a:t>
            </a:r>
            <a:r>
              <a:rPr sz="2100" b="1" dirty="0" smtClean="0">
                <a:latin typeface="Times New Roman"/>
                <a:cs typeface="Times New Roman"/>
              </a:rPr>
              <a:t>0</a:t>
            </a:r>
            <a:r>
              <a:rPr sz="2100" b="1" spc="-10" dirty="0" smtClean="0">
                <a:latin typeface="Times New Roman"/>
                <a:cs typeface="Times New Roman"/>
              </a:rPr>
              <a:t> </a:t>
            </a:r>
            <a:r>
              <a:rPr sz="2100" b="1" spc="-25" dirty="0">
                <a:latin typeface="Times New Roman"/>
                <a:cs typeface="Times New Roman"/>
              </a:rPr>
              <a:t>000</a:t>
            </a:r>
            <a:endParaRPr sz="2100" dirty="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77800" y="1562100"/>
            <a:ext cx="75819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100" b="1" dirty="0">
                <a:latin typeface="Times New Roman"/>
                <a:cs typeface="Times New Roman"/>
              </a:rPr>
              <a:t>9</a:t>
            </a:r>
            <a:r>
              <a:rPr sz="2100" b="1" dirty="0" smtClean="0">
                <a:latin typeface="Times New Roman"/>
                <a:cs typeface="Times New Roman"/>
              </a:rPr>
              <a:t>0</a:t>
            </a:r>
            <a:r>
              <a:rPr sz="2100" b="1" spc="-10" dirty="0" smtClean="0">
                <a:latin typeface="Times New Roman"/>
                <a:cs typeface="Times New Roman"/>
              </a:rPr>
              <a:t> </a:t>
            </a:r>
            <a:r>
              <a:rPr sz="2100" b="1" spc="-25" dirty="0">
                <a:latin typeface="Times New Roman"/>
                <a:cs typeface="Times New Roman"/>
              </a:rPr>
              <a:t>000</a:t>
            </a:r>
            <a:endParaRPr sz="21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</TotalTime>
  <Words>918</Words>
  <Application>Microsoft Office PowerPoint</Application>
  <PresentationFormat>Произвольный</PresentationFormat>
  <Paragraphs>236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ОТЧЕТ Об исполнении бюджета муниципального образования Зуйское сельское поселение</vt:lpstr>
      <vt:lpstr>ПОНЯТИЕ БЮДЖЕТА</vt:lpstr>
      <vt:lpstr>РАСХОДЫ</vt:lpstr>
      <vt:lpstr>Основные показатели исполнения бюджета поселения за 2025 год</vt:lpstr>
      <vt:lpstr>Презентация PowerPoint</vt:lpstr>
      <vt:lpstr>Структура налоговых и неналоговых доходов бюджета Зуйского сельского поселения в 2025 году</vt:lpstr>
      <vt:lpstr>Динамика собственных доходов бюджета Зуйского сельского поселения Белогорского района Республики Крым</vt:lpstr>
      <vt:lpstr>СТРУКТУРА БЕЗВОЗМЕЗДНЫХ ПОСТУПЛЕНИЙ В БЮДЖЕТ ЗУЙСКОГО СЕЛЬСКОГО ПОСЕЛЕНИЯ БЕЛОГОРСКОГО РАЙОНА РЕСПУБЛИКИ КРЫМ ЗА 2022 год</vt:lpstr>
      <vt:lpstr>Презентация PowerPoint</vt:lpstr>
      <vt:lpstr>Структура расходов бюджета Зуйского сельского</vt:lpstr>
      <vt:lpstr>Программа «Повышение эффективности местного самоуправления в муниципальном образовании Зуйское сельское</vt:lpstr>
      <vt:lpstr>Презентация PowerPoint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krkokv</dc:creator>
  <cp:lastModifiedBy>Pixel</cp:lastModifiedBy>
  <cp:revision>10</cp:revision>
  <dcterms:created xsi:type="dcterms:W3CDTF">2026-05-05T10:30:31Z</dcterms:created>
  <dcterms:modified xsi:type="dcterms:W3CDTF">2026-05-13T08:12:41Z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2023-05-17T00:00:00Z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2026-05-05T00:00:00Z</vt:filetime>
  </property>
  <property fmtid="{D5CDD505-2E9C-101B-9397-08002B2CF9AE}" pid="5" name="Producer">
    <vt:lpwstr>Microsoft® PowerPoint® 2010</vt:lpwstr>
  </property>
</Properties>
</file>