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media/image13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49" r:id="rId1"/>
  </p:sldMasterIdLst>
  <p:notesMasterIdLst>
    <p:notesMasterId r:id="rId35"/>
  </p:notesMasterIdLst>
  <p:sldIdLst>
    <p:sldId id="256" r:id="rId2"/>
    <p:sldId id="257" r:id="rId3"/>
    <p:sldId id="281" r:id="rId4"/>
    <p:sldId id="258" r:id="rId5"/>
    <p:sldId id="285" r:id="rId6"/>
    <p:sldId id="260" r:id="rId7"/>
    <p:sldId id="286" r:id="rId8"/>
    <p:sldId id="282" r:id="rId9"/>
    <p:sldId id="261" r:id="rId10"/>
    <p:sldId id="263" r:id="rId11"/>
    <p:sldId id="264" r:id="rId12"/>
    <p:sldId id="287" r:id="rId13"/>
    <p:sldId id="268" r:id="rId14"/>
    <p:sldId id="288" r:id="rId15"/>
    <p:sldId id="291" r:id="rId16"/>
    <p:sldId id="293" r:id="rId17"/>
    <p:sldId id="294" r:id="rId18"/>
    <p:sldId id="295" r:id="rId19"/>
    <p:sldId id="271" r:id="rId20"/>
    <p:sldId id="272" r:id="rId21"/>
    <p:sldId id="265" r:id="rId22"/>
    <p:sldId id="314" r:id="rId23"/>
    <p:sldId id="298" r:id="rId24"/>
    <p:sldId id="297" r:id="rId25"/>
    <p:sldId id="301" r:id="rId26"/>
    <p:sldId id="304" r:id="rId27"/>
    <p:sldId id="305" r:id="rId28"/>
    <p:sldId id="306" r:id="rId29"/>
    <p:sldId id="307" r:id="rId30"/>
    <p:sldId id="309" r:id="rId31"/>
    <p:sldId id="315" r:id="rId32"/>
    <p:sldId id="312" r:id="rId33"/>
    <p:sldId id="313" r:id="rId34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12186DC-3151-4697-A9BC-D129ECDEACBD}">
          <p14:sldIdLst>
            <p14:sldId id="256"/>
            <p14:sldId id="257"/>
            <p14:sldId id="281"/>
            <p14:sldId id="258"/>
            <p14:sldId id="285"/>
            <p14:sldId id="260"/>
            <p14:sldId id="286"/>
            <p14:sldId id="282"/>
            <p14:sldId id="261"/>
            <p14:sldId id="263"/>
            <p14:sldId id="264"/>
            <p14:sldId id="287"/>
            <p14:sldId id="268"/>
            <p14:sldId id="288"/>
            <p14:sldId id="291"/>
            <p14:sldId id="293"/>
            <p14:sldId id="294"/>
            <p14:sldId id="295"/>
            <p14:sldId id="271"/>
            <p14:sldId id="272"/>
            <p14:sldId id="265"/>
          </p14:sldIdLst>
        </p14:section>
        <p14:section name="Раздел без заголовка" id="{5D404C44-6636-4025-99D5-DCB68CBAC777}">
          <p14:sldIdLst>
            <p14:sldId id="314"/>
            <p14:sldId id="298"/>
            <p14:sldId id="297"/>
            <p14:sldId id="301"/>
            <p14:sldId id="304"/>
            <p14:sldId id="305"/>
            <p14:sldId id="306"/>
            <p14:sldId id="307"/>
            <p14:sldId id="309"/>
            <p14:sldId id="315"/>
            <p14:sldId id="312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6849B7"/>
    <a:srgbClr val="CC00CC"/>
    <a:srgbClr val="008080"/>
    <a:srgbClr val="FF66CC"/>
    <a:srgbClr val="FF3399"/>
    <a:srgbClr val="D60093"/>
    <a:srgbClr val="339933"/>
    <a:srgbClr val="CCCC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99541" autoAdjust="0"/>
  </p:normalViewPr>
  <p:slideViewPr>
    <p:cSldViewPr>
      <p:cViewPr varScale="1">
        <p:scale>
          <a:sx n="115" d="100"/>
          <a:sy n="115" d="100"/>
        </p:scale>
        <p:origin x="912" y="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127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2 733,7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7E8-41E1-8945-C966720C2C1D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2 591,5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7E8-41E1-8945-C966720C2C1D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2 466,9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7E8-41E1-8945-C966720C2C1D}"/>
                </c:ext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2733.8</c:v>
                </c:pt>
                <c:pt idx="1">
                  <c:v>2591.5</c:v>
                </c:pt>
                <c:pt idx="2">
                  <c:v>2466.5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6E-4C9E-84B9-444784A5B9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579,7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7E8-41E1-8945-C966720C2C1D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644,9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7E8-41E1-8945-C966720C2C1D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817,0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7E8-41E1-8945-C966720C2C1D}"/>
                </c:ext>
              </c:extLst>
            </c:dLbl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579.70000000000005</c:v>
                </c:pt>
                <c:pt idx="1">
                  <c:v>644.9</c:v>
                </c:pt>
                <c:pt idx="2">
                  <c:v>449.5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6E-4C9E-84B9-444784A5B9F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субвенции2</c:v>
                </c:pt>
              </c:strCache>
            </c:strRef>
          </c:tx>
          <c:spPr>
            <a:solidFill>
              <a:schemeClr val="accent3">
                <a:alpha val="88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3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4.9000000000000004</c:v>
                </c:pt>
                <c:pt idx="1">
                  <c:v>4.9000000000000004</c:v>
                </c:pt>
                <c:pt idx="2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6E-4C9E-84B9-444784A5B9F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pyramid"/>
        <c:axId val="207661568"/>
        <c:axId val="171535168"/>
        <c:axId val="0"/>
      </c:bar3DChart>
      <c:catAx>
        <c:axId val="20766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535168"/>
        <c:crosses val="autoZero"/>
        <c:auto val="1"/>
        <c:lblAlgn val="ctr"/>
        <c:lblOffset val="100"/>
        <c:noMultiLvlLbl val="0"/>
      </c:catAx>
      <c:valAx>
        <c:axId val="1715351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7661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127528176624977E-2"/>
          <c:y val="0"/>
          <c:w val="0.68129691601049869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7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D7B-42B2-AF79-B90F5614BDEB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BD7B-42B2-AF79-B90F5614BDEB}"/>
              </c:ext>
            </c:extLst>
          </c:dPt>
          <c:dPt>
            <c:idx val="2"/>
            <c:bubble3D val="0"/>
            <c:explosion val="29"/>
            <c:extLst>
              <c:ext xmlns:c16="http://schemas.microsoft.com/office/drawing/2014/chart" uri="{C3380CC4-5D6E-409C-BE32-E72D297353CC}">
                <c16:uniqueId val="{00000002-39F1-4564-83CA-6E7737FA8535}"/>
              </c:ext>
            </c:extLst>
          </c:dPt>
          <c:cat>
            <c:strRef>
              <c:f>Лист1!$A$2:$A$6</c:f>
              <c:strCache>
                <c:ptCount val="5"/>
                <c:pt idx="0">
                  <c:v>общегосударственные вопросы</c:v>
                </c:pt>
                <c:pt idx="1">
                  <c:v>ЖКХ</c:v>
                </c:pt>
                <c:pt idx="2">
                  <c:v>Национальная оборона</c:v>
                </c:pt>
                <c:pt idx="3">
                  <c:v>Физическая культура и спорт</c:v>
                </c:pt>
                <c:pt idx="4">
                  <c:v>культура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11023.6</c:v>
                </c:pt>
                <c:pt idx="1">
                  <c:v>22032.6</c:v>
                </c:pt>
                <c:pt idx="2" formatCode="General">
                  <c:v>291.89999999999998</c:v>
                </c:pt>
                <c:pt idx="3" formatCode="General">
                  <c:v>550</c:v>
                </c:pt>
                <c:pt idx="4" formatCode="General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7B-42B2-AF79-B90F5614BD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общегосударственные вопросы</c:v>
                </c:pt>
                <c:pt idx="1">
                  <c:v>ЖКХ</c:v>
                </c:pt>
                <c:pt idx="2">
                  <c:v>Национальная оборона</c:v>
                </c:pt>
                <c:pt idx="3">
                  <c:v>Физическая культура и спорт</c:v>
                </c:pt>
                <c:pt idx="4">
                  <c:v>культура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7B-42B2-AF79-B90F5614B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2700771962328237"/>
          <c:y val="0.11320004921259842"/>
          <c:w val="0.25411975065616804"/>
          <c:h val="0.7860999015748031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99.1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D7-4393-A541-1FB10ABDDB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0.38946</cdr:x>
      <cdr:y>0.45019</cdr:y>
    </cdr:from>
    <cdr:to>
      <cdr:x>0.53946</cdr:x>
      <cdr:y>0.67519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74139" y="18295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12700" lvl="0" algn="l" rtl="0">
            <a:spcBef>
              <a:spcPts val="20"/>
            </a:spcBef>
          </a:pPr>
          <a:endParaRPr lang="ru-RU" sz="1600" dirty="0"/>
        </a:p>
      </cdr:txBody>
    </cdr:sp>
  </cdr:relSizeAnchor>
  <cdr:relSizeAnchor xmlns:cdr="http://schemas.openxmlformats.org/drawingml/2006/chartDrawing">
    <cdr:from>
      <cdr:x>0.15</cdr:x>
      <cdr:y>0.40606</cdr:y>
    </cdr:from>
    <cdr:to>
      <cdr:x>0.27</cdr:x>
      <cdr:y>0.55606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14400" y="1650238"/>
          <a:ext cx="731520" cy="609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69,1%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0.25291</cdr:x>
      <cdr:y>0.1178</cdr:y>
    </cdr:from>
    <cdr:to>
      <cdr:x>0.31173</cdr:x>
      <cdr:y>0.18562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38094" y="478720"/>
          <a:ext cx="380999" cy="2756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0,7</a:t>
          </a:r>
          <a:r>
            <a:rPr lang="en-US" sz="1600" dirty="0" smtClean="0"/>
            <a:t> %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0.30588</cdr:x>
      <cdr:y>0.08206</cdr:y>
    </cdr:from>
    <cdr:to>
      <cdr:x>0.35294</cdr:x>
      <cdr:y>0.18106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81200" y="333504"/>
          <a:ext cx="304800" cy="402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1,5</a:t>
          </a:r>
          <a:r>
            <a:rPr lang="en-US" sz="1600" dirty="0" smtClean="0"/>
            <a:t> %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0.35196</cdr:x>
      <cdr:y>0.15007</cdr:y>
    </cdr:from>
    <cdr:to>
      <cdr:x>0.50196</cdr:x>
      <cdr:y>0.37507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145539" y="6099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12700" lvl="0" algn="l" rtl="0">
            <a:spcBef>
              <a:spcPts val="20"/>
            </a:spcBef>
          </a:pPr>
          <a:r>
            <a:rPr lang="ru-RU" sz="1600" dirty="0" smtClean="0"/>
            <a:t>1,0</a:t>
          </a:r>
          <a:r>
            <a:rPr lang="en-US" sz="1600" dirty="0" smtClean="0"/>
            <a:t> %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0.45</cdr:x>
      <cdr:y>0.29356</cdr:y>
    </cdr:from>
    <cdr:to>
      <cdr:x>0.6125</cdr:x>
      <cdr:y>0.57793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743200" y="1193039"/>
          <a:ext cx="990600" cy="1155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dirty="0" smtClean="0"/>
            <a:t>22,5%</a:t>
          </a:r>
          <a:endParaRPr lang="ru-RU" sz="2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0.31306</cdr:x>
      <cdr:y>0.81426</cdr:y>
    </cdr:from>
    <cdr:to>
      <cdr:x>0.49216</cdr:x>
      <cdr:y>0.89118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598295" y="3226422"/>
          <a:ext cx="914400" cy="304800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60000"/>
            <a:lumOff val="4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97,3 </a:t>
          </a:r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%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0.44087</cdr:x>
      <cdr:y>0.28049</cdr:y>
    </cdr:from>
    <cdr:to>
      <cdr:x>0.61998</cdr:x>
      <cdr:y>0.338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250821" y="1111409"/>
          <a:ext cx="914400" cy="22788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2,7 </a:t>
          </a:r>
          <a:r>
            <a:rPr lang="ru-RU" dirty="0" smtClean="0">
              <a:solidFill>
                <a:schemeClr val="tx1">
                  <a:lumMod val="95000"/>
                  <a:lumOff val="5000"/>
                </a:schemeClr>
              </a:solidFill>
            </a:rPr>
            <a:t>%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EBFED-3ACA-42EE-AE0D-E49796F64B90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4BDA2-6DA4-4044-988B-3E7D62A8D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7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4BDA2-6DA4-4044-988B-3E7D62A8D95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89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4BDA2-6DA4-4044-988B-3E7D62A8D95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20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  <p:sldLayoutId id="2147484561" r:id="rId12"/>
    <p:sldLayoutId id="2147484562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7" Type="http://schemas.openxmlformats.org/officeDocument/2006/relationships/image" Target="../media/image11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11" Type="http://schemas.openxmlformats.org/officeDocument/2006/relationships/image" Target="../media/image129.jpeg"/><Relationship Id="rId5" Type="http://schemas.openxmlformats.org/officeDocument/2006/relationships/image" Target="../media/image123.jpe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518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3400" y="2516052"/>
            <a:ext cx="8077201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115" marR="781685" algn="ctr">
              <a:lnSpc>
                <a:spcPct val="100000"/>
              </a:lnSpc>
              <a:spcBef>
                <a:spcPts val="100"/>
              </a:spcBef>
              <a:tabLst>
                <a:tab pos="2008505" algn="l"/>
              </a:tabLs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Зуйского сельского совета «О бюджете Зуйского сельского поселения на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годов»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52215" y="1490472"/>
            <a:ext cx="4810505" cy="7261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867150" y="763524"/>
            <a:ext cx="4801362" cy="9890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3820667" y="2141220"/>
            <a:ext cx="3516630" cy="7231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826764" y="1435608"/>
            <a:ext cx="3504438" cy="12016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733800" y="990600"/>
            <a:ext cx="5105399" cy="13471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5215"/>
              </a:lnSpc>
              <a:spcBef>
                <a:spcPts val="105"/>
              </a:spcBef>
            </a:pPr>
            <a:r>
              <a:rPr sz="4400" dirty="0">
                <a:solidFill>
                  <a:srgbClr val="FCEADA"/>
                </a:solidFill>
                <a:latin typeface="Arial"/>
                <a:cs typeface="Arial"/>
              </a:rPr>
              <a:t>БЮДЖЕТ</a:t>
            </a:r>
            <a:r>
              <a:rPr sz="4400" spc="-70" dirty="0">
                <a:solidFill>
                  <a:srgbClr val="FCEADA"/>
                </a:solidFill>
                <a:latin typeface="Arial"/>
                <a:cs typeface="Arial"/>
              </a:rPr>
              <a:t> </a:t>
            </a:r>
            <a:r>
              <a:rPr sz="4400" spc="-5" dirty="0">
                <a:solidFill>
                  <a:srgbClr val="FCEADA"/>
                </a:solidFill>
                <a:latin typeface="Arial"/>
                <a:cs typeface="Arial"/>
              </a:rPr>
              <a:t>ДЛЯ</a:t>
            </a:r>
            <a:endParaRPr sz="4400" dirty="0">
              <a:latin typeface="Arial"/>
              <a:cs typeface="Arial"/>
            </a:endParaRPr>
          </a:p>
          <a:p>
            <a:pPr algn="ctr">
              <a:lnSpc>
                <a:spcPts val="5215"/>
              </a:lnSpc>
            </a:pPr>
            <a:r>
              <a:rPr sz="4400" dirty="0" smtClean="0">
                <a:solidFill>
                  <a:srgbClr val="FCEADA"/>
                </a:solidFill>
                <a:latin typeface="Arial"/>
                <a:cs typeface="Arial"/>
              </a:rPr>
              <a:t>ГРАЖДАН</a:t>
            </a:r>
            <a:endParaRPr sz="4400" dirty="0">
              <a:latin typeface="Arial"/>
              <a:cs typeface="Arial"/>
            </a:endParaRPr>
          </a:p>
        </p:txBody>
      </p:sp>
      <p:pic>
        <p:nvPicPr>
          <p:cNvPr id="11" name="Рисунок 10" descr="C:\Users\User\Desktop\IMG_438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52" y="56518"/>
            <a:ext cx="3867150" cy="228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C:\Users\User\Desktop\площадка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0"/>
            <a:ext cx="4191000" cy="211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utre 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68" y="111618"/>
            <a:ext cx="990600" cy="935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C:\Users\User\Desktop\парк 2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85762"/>
            <a:ext cx="4114799" cy="219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33626" y="1575308"/>
            <a:ext cx="7072173" cy="43308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i="1" spc="-5" dirty="0">
                <a:latin typeface="Calibri"/>
                <a:cs typeface="Calibri"/>
              </a:rPr>
              <a:t>Планирование и </a:t>
            </a:r>
            <a:r>
              <a:rPr sz="1600" b="1" i="1" spc="-10" dirty="0">
                <a:latin typeface="Calibri"/>
                <a:cs typeface="Calibri"/>
              </a:rPr>
              <a:t>исполнение </a:t>
            </a:r>
            <a:r>
              <a:rPr sz="1600" b="1" i="1" spc="-10" dirty="0" err="1">
                <a:latin typeface="Calibri"/>
                <a:cs typeface="Calibri"/>
              </a:rPr>
              <a:t>бюджета</a:t>
            </a:r>
            <a:r>
              <a:rPr sz="1600" b="1" i="1" spc="-10" dirty="0">
                <a:latin typeface="Calibri"/>
                <a:cs typeface="Calibri"/>
              </a:rPr>
              <a:t> </a:t>
            </a:r>
            <a:r>
              <a:rPr lang="ru-RU" sz="1600" b="1" i="1" spc="-10" dirty="0" smtClean="0">
                <a:latin typeface="Calibri"/>
                <a:cs typeface="Calibri"/>
              </a:rPr>
              <a:t>Зуй</a:t>
            </a:r>
            <a:r>
              <a:rPr sz="1600" b="1" i="1" spc="-10" dirty="0" err="1" smtClean="0">
                <a:latin typeface="Calibri"/>
                <a:cs typeface="Calibri"/>
              </a:rPr>
              <a:t>ского</a:t>
            </a:r>
            <a:r>
              <a:rPr sz="1600" b="1" i="1" spc="-10" dirty="0" smtClean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сельского </a:t>
            </a:r>
            <a:r>
              <a:rPr sz="1600" b="1" i="1" spc="-10" dirty="0" err="1">
                <a:latin typeface="Calibri"/>
                <a:cs typeface="Calibri"/>
              </a:rPr>
              <a:t>поселения</a:t>
            </a:r>
            <a:r>
              <a:rPr sz="1600" b="1" i="1" spc="-10" dirty="0">
                <a:latin typeface="Calibri"/>
                <a:cs typeface="Calibri"/>
              </a:rPr>
              <a:t>  </a:t>
            </a:r>
            <a:r>
              <a:rPr lang="ru-RU" sz="1600" b="1" i="1" spc="-10" dirty="0" smtClean="0">
                <a:latin typeface="Calibri"/>
                <a:cs typeface="Calibri"/>
              </a:rPr>
              <a:t>Белогорского</a:t>
            </a:r>
            <a:r>
              <a:rPr sz="1600" b="1" i="1" spc="-10" dirty="0" smtClean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района осуществляется </a:t>
            </a:r>
            <a:r>
              <a:rPr sz="1600" b="1" i="1" spc="-5" dirty="0" err="1">
                <a:latin typeface="Calibri"/>
                <a:cs typeface="Calibri"/>
              </a:rPr>
              <a:t>сектором</a:t>
            </a:r>
            <a:r>
              <a:rPr sz="1600" b="1" i="1" spc="-5" dirty="0">
                <a:latin typeface="Calibri"/>
                <a:cs typeface="Calibri"/>
              </a:rPr>
              <a:t> </a:t>
            </a:r>
            <a:r>
              <a:rPr lang="ru-RU" sz="1600" b="1" i="1" spc="-10" dirty="0" smtClean="0">
                <a:latin typeface="Calibri"/>
                <a:cs typeface="Calibri"/>
              </a:rPr>
              <a:t>по вопросам финансирования и бухгалтерского учёта </a:t>
            </a:r>
            <a:r>
              <a:rPr sz="1600" b="1" i="1" spc="-10" dirty="0" err="1" smtClean="0">
                <a:latin typeface="Calibri"/>
                <a:cs typeface="Calibri"/>
              </a:rPr>
              <a:t>Администрации</a:t>
            </a:r>
            <a:r>
              <a:rPr sz="1600" b="1" i="1" spc="-10" dirty="0" smtClean="0">
                <a:latin typeface="Calibri"/>
                <a:cs typeface="Calibri"/>
              </a:rPr>
              <a:t> </a:t>
            </a:r>
            <a:r>
              <a:rPr lang="ru-RU" sz="1600" b="1" i="1" spc="-10" dirty="0" smtClean="0">
                <a:latin typeface="Calibri"/>
                <a:cs typeface="Calibri"/>
              </a:rPr>
              <a:t>Зуй</a:t>
            </a:r>
            <a:r>
              <a:rPr sz="1600" b="1" i="1" spc="-10" dirty="0" err="1" smtClean="0">
                <a:latin typeface="Calibri"/>
                <a:cs typeface="Calibri"/>
              </a:rPr>
              <a:t>ского</a:t>
            </a:r>
            <a:r>
              <a:rPr sz="1600" b="1" i="1" spc="-10" dirty="0" smtClean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сельского</a:t>
            </a:r>
            <a:r>
              <a:rPr sz="1600" b="1" i="1" spc="130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поселения</a:t>
            </a:r>
            <a:endParaRPr sz="1600" dirty="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380"/>
              </a:spcBef>
            </a:pPr>
            <a:r>
              <a:rPr sz="1600" b="1" spc="-5" dirty="0">
                <a:latin typeface="Calibri"/>
                <a:cs typeface="Calibri"/>
              </a:rPr>
              <a:t>Юридический и фактический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адрес:</a:t>
            </a:r>
            <a:endParaRPr sz="1600" dirty="0">
              <a:latin typeface="Calibri"/>
              <a:cs typeface="Calibri"/>
            </a:endParaRPr>
          </a:p>
          <a:p>
            <a:pPr marL="1477010" marR="1423035" algn="ctr">
              <a:lnSpc>
                <a:spcPct val="120000"/>
              </a:lnSpc>
            </a:pPr>
            <a:r>
              <a:rPr lang="ru-RU" sz="1600" spc="-10" dirty="0" smtClean="0">
                <a:latin typeface="Calibri"/>
                <a:cs typeface="Calibri"/>
              </a:rPr>
              <a:t>297630</a:t>
            </a:r>
            <a:r>
              <a:rPr sz="1600" spc="-10" dirty="0" smtClean="0">
                <a:latin typeface="Calibri"/>
                <a:cs typeface="Calibri"/>
              </a:rPr>
              <a:t>, </a:t>
            </a:r>
            <a:r>
              <a:rPr lang="ru-RU" sz="1600" spc="-15" dirty="0" smtClean="0">
                <a:latin typeface="Calibri"/>
                <a:cs typeface="Calibri"/>
              </a:rPr>
              <a:t>Республика Крым</a:t>
            </a:r>
            <a:r>
              <a:rPr sz="1600" spc="-10" dirty="0" smtClean="0">
                <a:latin typeface="Calibri"/>
                <a:cs typeface="Calibri"/>
              </a:rPr>
              <a:t>, </a:t>
            </a:r>
            <a:r>
              <a:rPr lang="ru-RU" sz="1600" spc="-5" dirty="0" smtClean="0">
                <a:latin typeface="Calibri"/>
                <a:cs typeface="Calibri"/>
              </a:rPr>
              <a:t>Белогорский</a:t>
            </a:r>
            <a:r>
              <a:rPr sz="1600" spc="-5" dirty="0" smtClean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район,  </a:t>
            </a:r>
            <a:r>
              <a:rPr lang="ru-RU" sz="1600" spc="-5" dirty="0" err="1" smtClean="0">
                <a:latin typeface="Calibri"/>
                <a:cs typeface="Calibri"/>
              </a:rPr>
              <a:t>пгт</a:t>
            </a:r>
            <a:r>
              <a:rPr lang="ru-RU" sz="1600" spc="-5" dirty="0" smtClean="0">
                <a:latin typeface="Calibri"/>
                <a:cs typeface="Calibri"/>
              </a:rPr>
              <a:t> Зуя, </a:t>
            </a:r>
            <a:r>
              <a:rPr lang="ru-RU" sz="1600" spc="-5" dirty="0" err="1" smtClean="0">
                <a:latin typeface="Calibri"/>
                <a:cs typeface="Calibri"/>
              </a:rPr>
              <a:t>ул.Шоссейная</a:t>
            </a:r>
            <a:r>
              <a:rPr lang="ru-RU" sz="1600" spc="-5" dirty="0" smtClean="0">
                <a:latin typeface="Calibri"/>
                <a:cs typeface="Calibri"/>
              </a:rPr>
              <a:t>, 64</a:t>
            </a:r>
            <a:endParaRPr sz="1600" dirty="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385"/>
              </a:spcBef>
            </a:pPr>
            <a:r>
              <a:rPr sz="1600" spc="-30" dirty="0">
                <a:latin typeface="Calibri"/>
                <a:cs typeface="Calibri"/>
              </a:rPr>
              <a:t>Телефон: </a:t>
            </a:r>
            <a:r>
              <a:rPr lang="ru-RU" sz="1600" spc="-5" dirty="0">
                <a:latin typeface="Calibri"/>
                <a:cs typeface="Calibri"/>
              </a:rPr>
              <a:t>3</a:t>
            </a:r>
            <a:r>
              <a:rPr sz="1600" spc="-5" dirty="0" smtClean="0">
                <a:latin typeface="Calibri"/>
                <a:cs typeface="Calibri"/>
              </a:rPr>
              <a:t>7(</a:t>
            </a:r>
            <a:r>
              <a:rPr lang="ru-RU" sz="1600" spc="-5" dirty="0" smtClean="0">
                <a:latin typeface="Calibri"/>
                <a:cs typeface="Calibri"/>
              </a:rPr>
              <a:t>6559</a:t>
            </a:r>
            <a:r>
              <a:rPr sz="1600" spc="-5" dirty="0" smtClean="0">
                <a:latin typeface="Calibri"/>
                <a:cs typeface="Calibri"/>
              </a:rPr>
              <a:t>)</a:t>
            </a:r>
            <a:r>
              <a:rPr lang="ru-RU" sz="1600" spc="-5" dirty="0" smtClean="0">
                <a:latin typeface="Calibri"/>
                <a:cs typeface="Calibri"/>
              </a:rPr>
              <a:t>2-61-35</a:t>
            </a:r>
            <a:r>
              <a:rPr sz="1600" spc="-5" dirty="0" smtClean="0">
                <a:latin typeface="Calibri"/>
                <a:cs typeface="Calibri"/>
              </a:rPr>
              <a:t>, 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График</a:t>
            </a:r>
            <a:r>
              <a:rPr sz="1600" b="1" spc="-5" dirty="0">
                <a:latin typeface="Calibri"/>
                <a:cs typeface="Calibri"/>
              </a:rPr>
              <a:t> работы:</a:t>
            </a:r>
            <a:endParaRPr sz="1600" dirty="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380"/>
              </a:spcBef>
            </a:pPr>
            <a:r>
              <a:rPr sz="1600" spc="-10" dirty="0">
                <a:latin typeface="Calibri"/>
                <a:cs typeface="Calibri"/>
              </a:rPr>
              <a:t>Понедельник-пятница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0" dirty="0">
                <a:latin typeface="Calibri"/>
                <a:cs typeface="Calibri"/>
              </a:rPr>
              <a:t>8.00 </a:t>
            </a:r>
            <a:r>
              <a:rPr sz="1600" spc="-10" dirty="0" err="1">
                <a:latin typeface="Calibri"/>
                <a:cs typeface="Calibri"/>
              </a:rPr>
              <a:t>до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10" dirty="0" smtClean="0">
                <a:latin typeface="Calibri"/>
                <a:cs typeface="Calibri"/>
              </a:rPr>
              <a:t>1</a:t>
            </a:r>
            <a:r>
              <a:rPr lang="ru-RU" sz="1600" spc="-10" dirty="0" smtClean="0">
                <a:latin typeface="Calibri"/>
                <a:cs typeface="Calibri"/>
              </a:rPr>
              <a:t>7</a:t>
            </a:r>
            <a:r>
              <a:rPr sz="1600" spc="-10" dirty="0" smtClean="0">
                <a:latin typeface="Calibri"/>
                <a:cs typeface="Calibri"/>
              </a:rPr>
              <a:t>.00</a:t>
            </a:r>
            <a:r>
              <a:rPr sz="1600" spc="-10" dirty="0">
                <a:latin typeface="Calibri"/>
                <a:cs typeface="Calibri"/>
              </a:rPr>
              <a:t>,</a:t>
            </a:r>
            <a:endParaRPr sz="16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sz="1600" spc="-10" dirty="0">
                <a:latin typeface="Calibri"/>
                <a:cs typeface="Calibri"/>
              </a:rPr>
              <a:t>перерыв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0" dirty="0">
                <a:latin typeface="Calibri"/>
                <a:cs typeface="Calibri"/>
              </a:rPr>
              <a:t>12.00 </a:t>
            </a:r>
            <a:r>
              <a:rPr lang="ru-RU" sz="1600" spc="-10" dirty="0">
                <a:latin typeface="Calibri"/>
                <a:cs typeface="Calibri"/>
              </a:rPr>
              <a:t>-</a:t>
            </a:r>
            <a:r>
              <a:rPr sz="1600" spc="-10" dirty="0" smtClean="0">
                <a:latin typeface="Calibri"/>
                <a:cs typeface="Calibri"/>
              </a:rPr>
              <a:t>1</a:t>
            </a:r>
            <a:r>
              <a:rPr lang="ru-RU" sz="1600" spc="-10" dirty="0" smtClean="0">
                <a:latin typeface="Calibri"/>
                <a:cs typeface="Calibri"/>
              </a:rPr>
              <a:t>3</a:t>
            </a:r>
            <a:r>
              <a:rPr sz="1600" spc="-10" dirty="0" smtClean="0">
                <a:latin typeface="Calibri"/>
                <a:cs typeface="Calibri"/>
              </a:rPr>
              <a:t>.00</a:t>
            </a:r>
            <a:r>
              <a:rPr sz="1600" spc="-10" dirty="0">
                <a:latin typeface="Calibri"/>
                <a:cs typeface="Calibri"/>
              </a:rPr>
              <a:t>;</a:t>
            </a:r>
            <a:endParaRPr sz="1600" dirty="0">
              <a:latin typeface="Calibri"/>
              <a:cs typeface="Calibri"/>
            </a:endParaRPr>
          </a:p>
          <a:p>
            <a:pPr marL="1677035" marR="1668145" algn="ctr">
              <a:lnSpc>
                <a:spcPct val="120000"/>
              </a:lnSpc>
            </a:pPr>
            <a:r>
              <a:rPr sz="1600" spc="-5" dirty="0">
                <a:latin typeface="Calibri"/>
                <a:cs typeface="Calibri"/>
              </a:rPr>
              <a:t>в </a:t>
            </a:r>
            <a:r>
              <a:rPr sz="1600" spc="-10" dirty="0">
                <a:latin typeface="Calibri"/>
                <a:cs typeface="Calibri"/>
              </a:rPr>
              <a:t>предпраздничные дни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0" dirty="0">
                <a:latin typeface="Calibri"/>
                <a:cs typeface="Calibri"/>
              </a:rPr>
              <a:t>8.00 </a:t>
            </a:r>
            <a:r>
              <a:rPr lang="ru-RU" sz="1600" spc="-10" dirty="0">
                <a:latin typeface="Calibri"/>
                <a:cs typeface="Calibri"/>
              </a:rPr>
              <a:t>-</a:t>
            </a:r>
            <a:r>
              <a:rPr sz="1600" spc="-10" dirty="0" smtClean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16.00,  перерыв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0" dirty="0">
                <a:latin typeface="Calibri"/>
                <a:cs typeface="Calibri"/>
              </a:rPr>
              <a:t>12.00 </a:t>
            </a:r>
            <a:r>
              <a:rPr lang="ru-RU" sz="1600" spc="-10" dirty="0">
                <a:latin typeface="Calibri"/>
                <a:cs typeface="Calibri"/>
              </a:rPr>
              <a:t>-</a:t>
            </a:r>
            <a:r>
              <a:rPr sz="1600" spc="50" dirty="0" smtClean="0">
                <a:latin typeface="Calibri"/>
                <a:cs typeface="Calibri"/>
              </a:rPr>
              <a:t> </a:t>
            </a:r>
            <a:r>
              <a:rPr sz="1600" spc="-10" dirty="0" smtClean="0">
                <a:latin typeface="Calibri"/>
                <a:cs typeface="Calibri"/>
              </a:rPr>
              <a:t>1</a:t>
            </a:r>
            <a:r>
              <a:rPr lang="ru-RU" sz="1600" spc="-10" dirty="0" smtClean="0">
                <a:latin typeface="Calibri"/>
                <a:cs typeface="Calibri"/>
              </a:rPr>
              <a:t>3</a:t>
            </a:r>
            <a:r>
              <a:rPr sz="1600" spc="-10" dirty="0" smtClean="0">
                <a:latin typeface="Calibri"/>
                <a:cs typeface="Calibri"/>
              </a:rPr>
              <a:t>.00</a:t>
            </a:r>
            <a:r>
              <a:rPr sz="1600" spc="-10" dirty="0">
                <a:latin typeface="Calibri"/>
                <a:cs typeface="Calibri"/>
              </a:rPr>
              <a:t>;</a:t>
            </a:r>
            <a:endParaRPr sz="16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850"/>
              </a:spcBef>
            </a:pPr>
            <a:r>
              <a:rPr sz="1600" spc="-10" dirty="0">
                <a:latin typeface="Calibri"/>
                <a:cs typeface="Calibri"/>
              </a:rPr>
              <a:t>Суббота, </a:t>
            </a:r>
            <a:r>
              <a:rPr sz="1600" spc="-5" dirty="0">
                <a:latin typeface="Calibri"/>
                <a:cs typeface="Calibri"/>
              </a:rPr>
              <a:t>воскресенье – </a:t>
            </a:r>
            <a:r>
              <a:rPr sz="1600" spc="-15" dirty="0">
                <a:latin typeface="Calibri"/>
                <a:cs typeface="Calibri"/>
              </a:rPr>
              <a:t>выходные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дни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0436" y="88392"/>
            <a:ext cx="8262366" cy="14241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45029" y="615905"/>
            <a:ext cx="4808220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08175" algn="l"/>
                <a:tab pos="2155825" algn="l"/>
                <a:tab pos="3771900" algn="l"/>
              </a:tabLst>
            </a:pPr>
            <a:r>
              <a:rPr sz="1900" i="1" spc="-60" dirty="0">
                <a:solidFill>
                  <a:srgbClr val="FFFFFF"/>
                </a:solidFill>
                <a:latin typeface="Mistral"/>
                <a:cs typeface="Mistral"/>
              </a:rPr>
              <a:t>П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60" dirty="0">
                <a:solidFill>
                  <a:srgbClr val="FFFFFF"/>
                </a:solidFill>
                <a:latin typeface="Mistral"/>
                <a:cs typeface="Mistral"/>
              </a:rPr>
              <a:t>Л</a:t>
            </a:r>
            <a:r>
              <a:rPr sz="1900" i="1" spc="-16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0" dirty="0">
                <a:solidFill>
                  <a:srgbClr val="FFFFFF"/>
                </a:solidFill>
                <a:latin typeface="Mistral"/>
                <a:cs typeface="Mistral"/>
              </a:rPr>
              <a:t>А</a:t>
            </a:r>
            <a:r>
              <a:rPr sz="1900" i="1" spc="-17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Н</a:t>
            </a:r>
            <a:r>
              <a:rPr sz="1900" i="1" spc="-17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И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0" dirty="0">
                <a:solidFill>
                  <a:srgbClr val="FFFFFF"/>
                </a:solidFill>
                <a:latin typeface="Mistral"/>
                <a:cs typeface="Mistral"/>
              </a:rPr>
              <a:t>Р</a:t>
            </a:r>
            <a:r>
              <a:rPr sz="1900" i="1" spc="-18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О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0" dirty="0">
                <a:solidFill>
                  <a:srgbClr val="FFFFFF"/>
                </a:solidFill>
                <a:latin typeface="Mistral"/>
                <a:cs typeface="Mistral"/>
              </a:rPr>
              <a:t>В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0" dirty="0">
                <a:solidFill>
                  <a:srgbClr val="FFFFFF"/>
                </a:solidFill>
                <a:latin typeface="Mistral"/>
                <a:cs typeface="Mistral"/>
              </a:rPr>
              <a:t>А</a:t>
            </a:r>
            <a:r>
              <a:rPr sz="1900" i="1" spc="-17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Н</a:t>
            </a:r>
            <a:r>
              <a:rPr sz="1900" i="1" spc="-18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И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45" dirty="0">
                <a:solidFill>
                  <a:srgbClr val="FFFFFF"/>
                </a:solidFill>
                <a:latin typeface="Mistral"/>
                <a:cs typeface="Mistral"/>
              </a:rPr>
              <a:t>Е	</a:t>
            </a:r>
            <a:r>
              <a:rPr sz="1900" i="1" spc="-55" dirty="0" smtClean="0">
                <a:solidFill>
                  <a:srgbClr val="FFFFFF"/>
                </a:solidFill>
                <a:latin typeface="Mistral"/>
                <a:cs typeface="Mistral"/>
              </a:rPr>
              <a:t>И</a:t>
            </a:r>
            <a:r>
              <a:rPr lang="ru-RU" sz="1900" i="1" spc="-55" dirty="0" smtClean="0">
                <a:solidFill>
                  <a:srgbClr val="FFFFFF"/>
                </a:solidFill>
                <a:latin typeface="Mistral"/>
                <a:cs typeface="Mistral"/>
              </a:rPr>
              <a:t>   </a:t>
            </a:r>
            <a:r>
              <a:rPr sz="1900" i="1" spc="-55" dirty="0" smtClean="0">
                <a:solidFill>
                  <a:srgbClr val="FFFFFF"/>
                </a:solidFill>
                <a:latin typeface="Mistral"/>
                <a:cs typeface="Mistral"/>
              </a:rPr>
              <a:t>И</a:t>
            </a:r>
            <a:r>
              <a:rPr sz="1900" i="1" spc="-165" dirty="0" smtClean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0" dirty="0">
                <a:solidFill>
                  <a:srgbClr val="FFFFFF"/>
                </a:solidFill>
                <a:latin typeface="Mistral"/>
                <a:cs typeface="Mistral"/>
              </a:rPr>
              <a:t>С</a:t>
            </a:r>
            <a:r>
              <a:rPr sz="1900" i="1" spc="-17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60" dirty="0">
                <a:solidFill>
                  <a:srgbClr val="FFFFFF"/>
                </a:solidFill>
                <a:latin typeface="Mistral"/>
                <a:cs typeface="Mistral"/>
              </a:rPr>
              <a:t>П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О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60" dirty="0">
                <a:solidFill>
                  <a:srgbClr val="FFFFFF"/>
                </a:solidFill>
                <a:latin typeface="Mistral"/>
                <a:cs typeface="Mistral"/>
              </a:rPr>
              <a:t>Л</a:t>
            </a:r>
            <a:r>
              <a:rPr sz="1900" i="1" spc="-18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 smtClean="0">
                <a:solidFill>
                  <a:srgbClr val="FFFFFF"/>
                </a:solidFill>
                <a:latin typeface="Mistral"/>
                <a:cs typeface="Mistral"/>
              </a:rPr>
              <a:t>Н</a:t>
            </a:r>
            <a:r>
              <a:rPr sz="1900" i="1" spc="-45" dirty="0" smtClean="0">
                <a:solidFill>
                  <a:srgbClr val="FFFFFF"/>
                </a:solidFill>
                <a:latin typeface="Mistral"/>
                <a:cs typeface="Mistral"/>
              </a:rPr>
              <a:t>Е</a:t>
            </a:r>
            <a:r>
              <a:rPr sz="1900" i="1" spc="-175" dirty="0" smtClean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Н</a:t>
            </a:r>
            <a:r>
              <a:rPr sz="1900" i="1" spc="-18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5" dirty="0">
                <a:solidFill>
                  <a:srgbClr val="FFFFFF"/>
                </a:solidFill>
                <a:latin typeface="Mistral"/>
                <a:cs typeface="Mistral"/>
              </a:rPr>
              <a:t>И</a:t>
            </a:r>
            <a:r>
              <a:rPr sz="1900" i="1" spc="-17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45" dirty="0">
                <a:solidFill>
                  <a:srgbClr val="FFFFFF"/>
                </a:solidFill>
                <a:latin typeface="Mistral"/>
                <a:cs typeface="Mistral"/>
              </a:rPr>
              <a:t>Е	</a:t>
            </a:r>
            <a:r>
              <a:rPr lang="ru-RU" sz="1900" i="1" spc="-45" dirty="0">
                <a:solidFill>
                  <a:srgbClr val="FFFFFF"/>
                </a:solidFill>
                <a:latin typeface="Mistral"/>
                <a:cs typeface="Mistral"/>
              </a:rPr>
              <a:t/>
            </a:r>
            <a:br>
              <a:rPr lang="ru-RU" sz="1900" i="1" spc="-45" dirty="0">
                <a:solidFill>
                  <a:srgbClr val="FFFFFF"/>
                </a:solidFill>
                <a:latin typeface="Mistral"/>
                <a:cs typeface="Mistral"/>
              </a:rPr>
            </a:br>
            <a:r>
              <a:rPr sz="1900" i="1" spc="-50" dirty="0" smtClean="0">
                <a:solidFill>
                  <a:srgbClr val="FFFFFF"/>
                </a:solidFill>
                <a:latin typeface="Mistral"/>
                <a:cs typeface="Mistral"/>
              </a:rPr>
              <a:t>Б</a:t>
            </a:r>
            <a:r>
              <a:rPr sz="1900" i="1" spc="-180" dirty="0" smtClean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65" dirty="0">
                <a:solidFill>
                  <a:srgbClr val="FFFFFF"/>
                </a:solidFill>
                <a:latin typeface="Mistral"/>
                <a:cs typeface="Mistral"/>
              </a:rPr>
              <a:t>Ю</a:t>
            </a:r>
            <a:r>
              <a:rPr sz="1900" i="1" spc="-18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60" dirty="0">
                <a:solidFill>
                  <a:srgbClr val="FFFFFF"/>
                </a:solidFill>
                <a:latin typeface="Mistral"/>
                <a:cs typeface="Mistral"/>
              </a:rPr>
              <a:t>Д</a:t>
            </a:r>
            <a:r>
              <a:rPr sz="1900" i="1" spc="-185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70" dirty="0">
                <a:solidFill>
                  <a:srgbClr val="FFFFFF"/>
                </a:solidFill>
                <a:latin typeface="Mistral"/>
                <a:cs typeface="Mistral"/>
              </a:rPr>
              <a:t>Ж</a:t>
            </a:r>
            <a:r>
              <a:rPr sz="1900" i="1" spc="-20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45" dirty="0">
                <a:solidFill>
                  <a:srgbClr val="FFFFFF"/>
                </a:solidFill>
                <a:latin typeface="Mistral"/>
                <a:cs typeface="Mistral"/>
              </a:rPr>
              <a:t>Е</a:t>
            </a:r>
            <a:r>
              <a:rPr sz="1900" i="1" spc="-20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30" dirty="0">
                <a:solidFill>
                  <a:srgbClr val="FFFFFF"/>
                </a:solidFill>
                <a:latin typeface="Mistral"/>
                <a:cs typeface="Mistral"/>
              </a:rPr>
              <a:t>Т</a:t>
            </a:r>
            <a:r>
              <a:rPr sz="1900" i="1" spc="-190" dirty="0">
                <a:solidFill>
                  <a:srgbClr val="FFFFFF"/>
                </a:solidFill>
                <a:latin typeface="Mistral"/>
                <a:cs typeface="Mistral"/>
              </a:rPr>
              <a:t> </a:t>
            </a:r>
            <a:r>
              <a:rPr sz="1900" i="1" spc="-50" dirty="0">
                <a:solidFill>
                  <a:srgbClr val="FFFFFF"/>
                </a:solidFill>
                <a:latin typeface="Mistral"/>
                <a:cs typeface="Mistral"/>
              </a:rPr>
              <a:t>А</a:t>
            </a:r>
            <a:endParaRPr sz="1900" dirty="0">
              <a:latin typeface="Mistral"/>
              <a:cs typeface="Mistr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4988" y="295668"/>
            <a:ext cx="8781288" cy="1002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3514" y="373506"/>
            <a:ext cx="8325484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4675" marR="5080" indent="-1832610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solidFill>
                  <a:srgbClr val="49452A"/>
                </a:solidFill>
                <a:latin typeface="Calibri"/>
                <a:cs typeface="Calibri"/>
              </a:rPr>
              <a:t>Взаимодействие </a:t>
            </a:r>
            <a:r>
              <a:rPr sz="2200" i="1" spc="-10" dirty="0">
                <a:solidFill>
                  <a:srgbClr val="49452A"/>
                </a:solidFill>
                <a:latin typeface="Calibri"/>
                <a:cs typeface="Calibri"/>
              </a:rPr>
              <a:t>участников бюджетного процесса </a:t>
            </a:r>
            <a:r>
              <a:rPr sz="2200" i="1" spc="-5" dirty="0">
                <a:solidFill>
                  <a:srgbClr val="49452A"/>
                </a:solidFill>
                <a:latin typeface="Calibri"/>
                <a:cs typeface="Calibri"/>
              </a:rPr>
              <a:t>в </a:t>
            </a:r>
            <a:r>
              <a:rPr sz="2200" i="1" spc="-10" dirty="0">
                <a:solidFill>
                  <a:srgbClr val="49452A"/>
                </a:solidFill>
                <a:latin typeface="Calibri"/>
                <a:cs typeface="Calibri"/>
              </a:rPr>
              <a:t>подготовке  </a:t>
            </a:r>
            <a:r>
              <a:rPr sz="2200" i="1" spc="-5" dirty="0">
                <a:solidFill>
                  <a:srgbClr val="49452A"/>
                </a:solidFill>
                <a:latin typeface="Calibri"/>
                <a:cs typeface="Calibri"/>
              </a:rPr>
              <a:t>проекта </a:t>
            </a:r>
            <a:r>
              <a:rPr sz="2200" i="1" spc="-15" dirty="0">
                <a:solidFill>
                  <a:srgbClr val="49452A"/>
                </a:solidFill>
                <a:latin typeface="Calibri"/>
                <a:cs typeface="Calibri"/>
              </a:rPr>
              <a:t>бюджета сельского</a:t>
            </a:r>
            <a:r>
              <a:rPr sz="2200" i="1" spc="25" dirty="0">
                <a:solidFill>
                  <a:srgbClr val="49452A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49452A"/>
                </a:solidFill>
                <a:latin typeface="Calibri"/>
                <a:cs typeface="Calibri"/>
              </a:rPr>
              <a:t>поселения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73773" y="1358646"/>
            <a:ext cx="1960245" cy="3007360"/>
          </a:xfrm>
          <a:custGeom>
            <a:avLst/>
            <a:gdLst/>
            <a:ahLst/>
            <a:cxnLst/>
            <a:rect l="l" t="t" r="r" b="b"/>
            <a:pathLst>
              <a:path w="1960245" h="3007360">
                <a:moveTo>
                  <a:pt x="1633220" y="0"/>
                </a:moveTo>
                <a:lnTo>
                  <a:pt x="326644" y="0"/>
                </a:lnTo>
                <a:lnTo>
                  <a:pt x="278388" y="3543"/>
                </a:lnTo>
                <a:lnTo>
                  <a:pt x="232326" y="13834"/>
                </a:lnTo>
                <a:lnTo>
                  <a:pt x="188965" y="30368"/>
                </a:lnTo>
                <a:lnTo>
                  <a:pt x="148809" y="52639"/>
                </a:lnTo>
                <a:lnTo>
                  <a:pt x="112366" y="80140"/>
                </a:lnTo>
                <a:lnTo>
                  <a:pt x="80140" y="112366"/>
                </a:lnTo>
                <a:lnTo>
                  <a:pt x="52639" y="148809"/>
                </a:lnTo>
                <a:lnTo>
                  <a:pt x="30368" y="188965"/>
                </a:lnTo>
                <a:lnTo>
                  <a:pt x="13834" y="232326"/>
                </a:lnTo>
                <a:lnTo>
                  <a:pt x="3543" y="278388"/>
                </a:lnTo>
                <a:lnTo>
                  <a:pt x="0" y="326643"/>
                </a:lnTo>
                <a:lnTo>
                  <a:pt x="0" y="2680208"/>
                </a:lnTo>
                <a:lnTo>
                  <a:pt x="3543" y="2728463"/>
                </a:lnTo>
                <a:lnTo>
                  <a:pt x="13834" y="2774525"/>
                </a:lnTo>
                <a:lnTo>
                  <a:pt x="30368" y="2817886"/>
                </a:lnTo>
                <a:lnTo>
                  <a:pt x="52639" y="2858042"/>
                </a:lnTo>
                <a:lnTo>
                  <a:pt x="80140" y="2894485"/>
                </a:lnTo>
                <a:lnTo>
                  <a:pt x="112366" y="2926711"/>
                </a:lnTo>
                <a:lnTo>
                  <a:pt x="148809" y="2954212"/>
                </a:lnTo>
                <a:lnTo>
                  <a:pt x="188965" y="2976483"/>
                </a:lnTo>
                <a:lnTo>
                  <a:pt x="232326" y="2993017"/>
                </a:lnTo>
                <a:lnTo>
                  <a:pt x="278388" y="3003308"/>
                </a:lnTo>
                <a:lnTo>
                  <a:pt x="326644" y="3006852"/>
                </a:lnTo>
                <a:lnTo>
                  <a:pt x="1633220" y="3006852"/>
                </a:lnTo>
                <a:lnTo>
                  <a:pt x="1681475" y="3003308"/>
                </a:lnTo>
                <a:lnTo>
                  <a:pt x="1727537" y="2993017"/>
                </a:lnTo>
                <a:lnTo>
                  <a:pt x="1770898" y="2976483"/>
                </a:lnTo>
                <a:lnTo>
                  <a:pt x="1811054" y="2954212"/>
                </a:lnTo>
                <a:lnTo>
                  <a:pt x="1847497" y="2926711"/>
                </a:lnTo>
                <a:lnTo>
                  <a:pt x="1879723" y="2894485"/>
                </a:lnTo>
                <a:lnTo>
                  <a:pt x="1907224" y="2858042"/>
                </a:lnTo>
                <a:lnTo>
                  <a:pt x="1929495" y="2817886"/>
                </a:lnTo>
                <a:lnTo>
                  <a:pt x="1946029" y="2774525"/>
                </a:lnTo>
                <a:lnTo>
                  <a:pt x="1956320" y="2728463"/>
                </a:lnTo>
                <a:lnTo>
                  <a:pt x="1959864" y="2680208"/>
                </a:lnTo>
                <a:lnTo>
                  <a:pt x="1959864" y="326643"/>
                </a:lnTo>
                <a:lnTo>
                  <a:pt x="1956320" y="278388"/>
                </a:lnTo>
                <a:lnTo>
                  <a:pt x="1946029" y="232326"/>
                </a:lnTo>
                <a:lnTo>
                  <a:pt x="1929495" y="188965"/>
                </a:lnTo>
                <a:lnTo>
                  <a:pt x="1907224" y="148809"/>
                </a:lnTo>
                <a:lnTo>
                  <a:pt x="1879723" y="112366"/>
                </a:lnTo>
                <a:lnTo>
                  <a:pt x="1847497" y="80140"/>
                </a:lnTo>
                <a:lnTo>
                  <a:pt x="1811054" y="52639"/>
                </a:lnTo>
                <a:lnTo>
                  <a:pt x="1770898" y="30368"/>
                </a:lnTo>
                <a:lnTo>
                  <a:pt x="1727537" y="13834"/>
                </a:lnTo>
                <a:lnTo>
                  <a:pt x="1681475" y="3543"/>
                </a:lnTo>
                <a:lnTo>
                  <a:pt x="163322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73773" y="1358646"/>
            <a:ext cx="1960245" cy="3007360"/>
          </a:xfrm>
          <a:custGeom>
            <a:avLst/>
            <a:gdLst/>
            <a:ahLst/>
            <a:cxnLst/>
            <a:rect l="l" t="t" r="r" b="b"/>
            <a:pathLst>
              <a:path w="1960245" h="3007360">
                <a:moveTo>
                  <a:pt x="0" y="326643"/>
                </a:moveTo>
                <a:lnTo>
                  <a:pt x="3543" y="278388"/>
                </a:lnTo>
                <a:lnTo>
                  <a:pt x="13834" y="232326"/>
                </a:lnTo>
                <a:lnTo>
                  <a:pt x="30368" y="188965"/>
                </a:lnTo>
                <a:lnTo>
                  <a:pt x="52639" y="148809"/>
                </a:lnTo>
                <a:lnTo>
                  <a:pt x="80140" y="112366"/>
                </a:lnTo>
                <a:lnTo>
                  <a:pt x="112366" y="80140"/>
                </a:lnTo>
                <a:lnTo>
                  <a:pt x="148809" y="52639"/>
                </a:lnTo>
                <a:lnTo>
                  <a:pt x="188965" y="30368"/>
                </a:lnTo>
                <a:lnTo>
                  <a:pt x="232326" y="13834"/>
                </a:lnTo>
                <a:lnTo>
                  <a:pt x="278388" y="3543"/>
                </a:lnTo>
                <a:lnTo>
                  <a:pt x="326644" y="0"/>
                </a:lnTo>
                <a:lnTo>
                  <a:pt x="1633220" y="0"/>
                </a:lnTo>
                <a:lnTo>
                  <a:pt x="1681475" y="3543"/>
                </a:lnTo>
                <a:lnTo>
                  <a:pt x="1727537" y="13834"/>
                </a:lnTo>
                <a:lnTo>
                  <a:pt x="1770898" y="30368"/>
                </a:lnTo>
                <a:lnTo>
                  <a:pt x="1811054" y="52639"/>
                </a:lnTo>
                <a:lnTo>
                  <a:pt x="1847497" y="80140"/>
                </a:lnTo>
                <a:lnTo>
                  <a:pt x="1879723" y="112366"/>
                </a:lnTo>
                <a:lnTo>
                  <a:pt x="1907224" y="148809"/>
                </a:lnTo>
                <a:lnTo>
                  <a:pt x="1929495" y="188965"/>
                </a:lnTo>
                <a:lnTo>
                  <a:pt x="1946029" y="232326"/>
                </a:lnTo>
                <a:lnTo>
                  <a:pt x="1956320" y="278388"/>
                </a:lnTo>
                <a:lnTo>
                  <a:pt x="1959864" y="326643"/>
                </a:lnTo>
                <a:lnTo>
                  <a:pt x="1959864" y="2680208"/>
                </a:lnTo>
                <a:lnTo>
                  <a:pt x="1956320" y="2728463"/>
                </a:lnTo>
                <a:lnTo>
                  <a:pt x="1946029" y="2774525"/>
                </a:lnTo>
                <a:lnTo>
                  <a:pt x="1929495" y="2817886"/>
                </a:lnTo>
                <a:lnTo>
                  <a:pt x="1907224" y="2858042"/>
                </a:lnTo>
                <a:lnTo>
                  <a:pt x="1879723" y="2894485"/>
                </a:lnTo>
                <a:lnTo>
                  <a:pt x="1847497" y="2926711"/>
                </a:lnTo>
                <a:lnTo>
                  <a:pt x="1811054" y="2954212"/>
                </a:lnTo>
                <a:lnTo>
                  <a:pt x="1770898" y="2976483"/>
                </a:lnTo>
                <a:lnTo>
                  <a:pt x="1727537" y="2993017"/>
                </a:lnTo>
                <a:lnTo>
                  <a:pt x="1681475" y="3003308"/>
                </a:lnTo>
                <a:lnTo>
                  <a:pt x="1633220" y="3006852"/>
                </a:lnTo>
                <a:lnTo>
                  <a:pt x="326644" y="3006852"/>
                </a:lnTo>
                <a:lnTo>
                  <a:pt x="278388" y="3003308"/>
                </a:lnTo>
                <a:lnTo>
                  <a:pt x="232326" y="2993017"/>
                </a:lnTo>
                <a:lnTo>
                  <a:pt x="188965" y="2976483"/>
                </a:lnTo>
                <a:lnTo>
                  <a:pt x="148809" y="2954212"/>
                </a:lnTo>
                <a:lnTo>
                  <a:pt x="112366" y="2926711"/>
                </a:lnTo>
                <a:lnTo>
                  <a:pt x="80140" y="2894485"/>
                </a:lnTo>
                <a:lnTo>
                  <a:pt x="52639" y="2858042"/>
                </a:lnTo>
                <a:lnTo>
                  <a:pt x="30368" y="2817886"/>
                </a:lnTo>
                <a:lnTo>
                  <a:pt x="13834" y="2774525"/>
                </a:lnTo>
                <a:lnTo>
                  <a:pt x="3543" y="2728463"/>
                </a:lnTo>
                <a:lnTo>
                  <a:pt x="0" y="2680208"/>
                </a:lnTo>
                <a:lnTo>
                  <a:pt x="0" y="326643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751066" y="1662760"/>
            <a:ext cx="1606550" cy="19524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1465" marR="66675" indent="-218440">
              <a:lnSpc>
                <a:spcPct val="100000"/>
              </a:lnSpc>
              <a:spcBef>
                <a:spcPts val="105"/>
              </a:spcBef>
            </a:pPr>
            <a:r>
              <a:rPr sz="1400" spc="-10" dirty="0" err="1" smtClean="0">
                <a:solidFill>
                  <a:srgbClr val="FFFFFF"/>
                </a:solidFill>
                <a:latin typeface="Calibri"/>
                <a:cs typeface="Calibri"/>
              </a:rPr>
              <a:t>Бюджет</a:t>
            </a:r>
            <a:r>
              <a:rPr sz="1400" spc="-8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сельского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поселения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на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очередной</a:t>
            </a:r>
            <a:endParaRPr sz="1400" dirty="0">
              <a:latin typeface="Calibri"/>
              <a:cs typeface="Calibri"/>
            </a:endParaRPr>
          </a:p>
          <a:p>
            <a:pPr marL="113030" marR="107950" algn="ctr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финансовый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и  плановый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период  </a:t>
            </a:r>
            <a:r>
              <a:rPr sz="1400" spc="-5" dirty="0" err="1">
                <a:solidFill>
                  <a:srgbClr val="FFFFFF"/>
                </a:solidFill>
                <a:latin typeface="Calibri"/>
                <a:cs typeface="Calibri"/>
              </a:rPr>
              <a:t>утверждается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ru-RU" sz="1400" spc="-5" dirty="0" smtClean="0">
                <a:solidFill>
                  <a:srgbClr val="FFFFFF"/>
                </a:solidFill>
                <a:latin typeface="Calibri"/>
                <a:cs typeface="Calibri"/>
              </a:rPr>
              <a:t>решением </a:t>
            </a:r>
            <a:r>
              <a:rPr lang="ru-RU" sz="1400" spc="-5" dirty="0" err="1" smtClean="0">
                <a:solidFill>
                  <a:srgbClr val="FFFFFF"/>
                </a:solidFill>
                <a:latin typeface="Calibri"/>
                <a:cs typeface="Calibri"/>
              </a:rPr>
              <a:t>Зуйского</a:t>
            </a:r>
            <a:r>
              <a:rPr lang="ru-RU" sz="1400" spc="-5" dirty="0" smtClean="0">
                <a:solidFill>
                  <a:srgbClr val="FFFFFF"/>
                </a:solidFill>
                <a:latin typeface="Calibri"/>
                <a:cs typeface="Calibri"/>
              </a:rPr>
              <a:t> сельского совета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56666" y="1358646"/>
            <a:ext cx="2030095" cy="2935605"/>
          </a:xfrm>
          <a:custGeom>
            <a:avLst/>
            <a:gdLst/>
            <a:ahLst/>
            <a:cxnLst/>
            <a:rect l="l" t="t" r="r" b="b"/>
            <a:pathLst>
              <a:path w="2030095" h="2935604">
                <a:moveTo>
                  <a:pt x="1691639" y="0"/>
                </a:moveTo>
                <a:lnTo>
                  <a:pt x="338340" y="0"/>
                </a:lnTo>
                <a:lnTo>
                  <a:pt x="292428" y="3089"/>
                </a:lnTo>
                <a:lnTo>
                  <a:pt x="248393" y="12087"/>
                </a:lnTo>
                <a:lnTo>
                  <a:pt x="206640" y="26592"/>
                </a:lnTo>
                <a:lnTo>
                  <a:pt x="167570" y="46199"/>
                </a:lnTo>
                <a:lnTo>
                  <a:pt x="131587" y="70505"/>
                </a:lnTo>
                <a:lnTo>
                  <a:pt x="99094" y="99107"/>
                </a:lnTo>
                <a:lnTo>
                  <a:pt x="70495" y="131601"/>
                </a:lnTo>
                <a:lnTo>
                  <a:pt x="46191" y="167583"/>
                </a:lnTo>
                <a:lnTo>
                  <a:pt x="26587" y="206650"/>
                </a:lnTo>
                <a:lnTo>
                  <a:pt x="12085" y="248399"/>
                </a:lnTo>
                <a:lnTo>
                  <a:pt x="3088" y="292426"/>
                </a:lnTo>
                <a:lnTo>
                  <a:pt x="0" y="338327"/>
                </a:lnTo>
                <a:lnTo>
                  <a:pt x="0" y="2596896"/>
                </a:lnTo>
                <a:lnTo>
                  <a:pt x="3088" y="2642797"/>
                </a:lnTo>
                <a:lnTo>
                  <a:pt x="12085" y="2686824"/>
                </a:lnTo>
                <a:lnTo>
                  <a:pt x="26587" y="2728573"/>
                </a:lnTo>
                <a:lnTo>
                  <a:pt x="46191" y="2767640"/>
                </a:lnTo>
                <a:lnTo>
                  <a:pt x="70495" y="2803622"/>
                </a:lnTo>
                <a:lnTo>
                  <a:pt x="99094" y="2836116"/>
                </a:lnTo>
                <a:lnTo>
                  <a:pt x="131587" y="2864718"/>
                </a:lnTo>
                <a:lnTo>
                  <a:pt x="167570" y="2889024"/>
                </a:lnTo>
                <a:lnTo>
                  <a:pt x="206640" y="2908631"/>
                </a:lnTo>
                <a:lnTo>
                  <a:pt x="248393" y="2923136"/>
                </a:lnTo>
                <a:lnTo>
                  <a:pt x="292428" y="2932134"/>
                </a:lnTo>
                <a:lnTo>
                  <a:pt x="338340" y="2935223"/>
                </a:lnTo>
                <a:lnTo>
                  <a:pt x="1691639" y="2935223"/>
                </a:lnTo>
                <a:lnTo>
                  <a:pt x="1737541" y="2932134"/>
                </a:lnTo>
                <a:lnTo>
                  <a:pt x="1781568" y="2923136"/>
                </a:lnTo>
                <a:lnTo>
                  <a:pt x="1823317" y="2908631"/>
                </a:lnTo>
                <a:lnTo>
                  <a:pt x="1862384" y="2889024"/>
                </a:lnTo>
                <a:lnTo>
                  <a:pt x="1898366" y="2864718"/>
                </a:lnTo>
                <a:lnTo>
                  <a:pt x="1930860" y="2836116"/>
                </a:lnTo>
                <a:lnTo>
                  <a:pt x="1959462" y="2803622"/>
                </a:lnTo>
                <a:lnTo>
                  <a:pt x="1983768" y="2767640"/>
                </a:lnTo>
                <a:lnTo>
                  <a:pt x="2003375" y="2728573"/>
                </a:lnTo>
                <a:lnTo>
                  <a:pt x="2017880" y="2686824"/>
                </a:lnTo>
                <a:lnTo>
                  <a:pt x="2026878" y="2642797"/>
                </a:lnTo>
                <a:lnTo>
                  <a:pt x="2029967" y="2596896"/>
                </a:lnTo>
                <a:lnTo>
                  <a:pt x="2029967" y="338327"/>
                </a:lnTo>
                <a:lnTo>
                  <a:pt x="2026878" y="292426"/>
                </a:lnTo>
                <a:lnTo>
                  <a:pt x="2017880" y="248399"/>
                </a:lnTo>
                <a:lnTo>
                  <a:pt x="2003375" y="206650"/>
                </a:lnTo>
                <a:lnTo>
                  <a:pt x="1983768" y="167583"/>
                </a:lnTo>
                <a:lnTo>
                  <a:pt x="1959462" y="131601"/>
                </a:lnTo>
                <a:lnTo>
                  <a:pt x="1930860" y="99107"/>
                </a:lnTo>
                <a:lnTo>
                  <a:pt x="1898366" y="70505"/>
                </a:lnTo>
                <a:lnTo>
                  <a:pt x="1862384" y="46199"/>
                </a:lnTo>
                <a:lnTo>
                  <a:pt x="1823317" y="26592"/>
                </a:lnTo>
                <a:lnTo>
                  <a:pt x="1781568" y="12087"/>
                </a:lnTo>
                <a:lnTo>
                  <a:pt x="1737541" y="3089"/>
                </a:lnTo>
                <a:lnTo>
                  <a:pt x="169163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6666" y="1358646"/>
            <a:ext cx="2030095" cy="2935605"/>
          </a:xfrm>
          <a:custGeom>
            <a:avLst/>
            <a:gdLst/>
            <a:ahLst/>
            <a:cxnLst/>
            <a:rect l="l" t="t" r="r" b="b"/>
            <a:pathLst>
              <a:path w="2030095" h="2935604">
                <a:moveTo>
                  <a:pt x="0" y="338327"/>
                </a:moveTo>
                <a:lnTo>
                  <a:pt x="3088" y="292426"/>
                </a:lnTo>
                <a:lnTo>
                  <a:pt x="12085" y="248399"/>
                </a:lnTo>
                <a:lnTo>
                  <a:pt x="26587" y="206650"/>
                </a:lnTo>
                <a:lnTo>
                  <a:pt x="46191" y="167583"/>
                </a:lnTo>
                <a:lnTo>
                  <a:pt x="70495" y="131601"/>
                </a:lnTo>
                <a:lnTo>
                  <a:pt x="99094" y="99107"/>
                </a:lnTo>
                <a:lnTo>
                  <a:pt x="131587" y="70505"/>
                </a:lnTo>
                <a:lnTo>
                  <a:pt x="167570" y="46199"/>
                </a:lnTo>
                <a:lnTo>
                  <a:pt x="206640" y="26592"/>
                </a:lnTo>
                <a:lnTo>
                  <a:pt x="248393" y="12087"/>
                </a:lnTo>
                <a:lnTo>
                  <a:pt x="292428" y="3089"/>
                </a:lnTo>
                <a:lnTo>
                  <a:pt x="338340" y="0"/>
                </a:lnTo>
                <a:lnTo>
                  <a:pt x="1691639" y="0"/>
                </a:lnTo>
                <a:lnTo>
                  <a:pt x="1737541" y="3089"/>
                </a:lnTo>
                <a:lnTo>
                  <a:pt x="1781568" y="12087"/>
                </a:lnTo>
                <a:lnTo>
                  <a:pt x="1823317" y="26592"/>
                </a:lnTo>
                <a:lnTo>
                  <a:pt x="1862384" y="46199"/>
                </a:lnTo>
                <a:lnTo>
                  <a:pt x="1898366" y="70505"/>
                </a:lnTo>
                <a:lnTo>
                  <a:pt x="1930860" y="99107"/>
                </a:lnTo>
                <a:lnTo>
                  <a:pt x="1959462" y="131601"/>
                </a:lnTo>
                <a:lnTo>
                  <a:pt x="1983768" y="167583"/>
                </a:lnTo>
                <a:lnTo>
                  <a:pt x="2003375" y="206650"/>
                </a:lnTo>
                <a:lnTo>
                  <a:pt x="2017880" y="248399"/>
                </a:lnTo>
                <a:lnTo>
                  <a:pt x="2026878" y="292426"/>
                </a:lnTo>
                <a:lnTo>
                  <a:pt x="2029967" y="338327"/>
                </a:lnTo>
                <a:lnTo>
                  <a:pt x="2029967" y="2596896"/>
                </a:lnTo>
                <a:lnTo>
                  <a:pt x="2026878" y="2642797"/>
                </a:lnTo>
                <a:lnTo>
                  <a:pt x="2017880" y="2686824"/>
                </a:lnTo>
                <a:lnTo>
                  <a:pt x="2003375" y="2728573"/>
                </a:lnTo>
                <a:lnTo>
                  <a:pt x="1983768" y="2767640"/>
                </a:lnTo>
                <a:lnTo>
                  <a:pt x="1959462" y="2803622"/>
                </a:lnTo>
                <a:lnTo>
                  <a:pt x="1930860" y="2836116"/>
                </a:lnTo>
                <a:lnTo>
                  <a:pt x="1898366" y="2864718"/>
                </a:lnTo>
                <a:lnTo>
                  <a:pt x="1862384" y="2889024"/>
                </a:lnTo>
                <a:lnTo>
                  <a:pt x="1823317" y="2908631"/>
                </a:lnTo>
                <a:lnTo>
                  <a:pt x="1781568" y="2923136"/>
                </a:lnTo>
                <a:lnTo>
                  <a:pt x="1737541" y="2932134"/>
                </a:lnTo>
                <a:lnTo>
                  <a:pt x="1691639" y="2935223"/>
                </a:lnTo>
                <a:lnTo>
                  <a:pt x="338340" y="2935223"/>
                </a:lnTo>
                <a:lnTo>
                  <a:pt x="292428" y="2932134"/>
                </a:lnTo>
                <a:lnTo>
                  <a:pt x="248393" y="2923136"/>
                </a:lnTo>
                <a:lnTo>
                  <a:pt x="206640" y="2908631"/>
                </a:lnTo>
                <a:lnTo>
                  <a:pt x="167570" y="2889024"/>
                </a:lnTo>
                <a:lnTo>
                  <a:pt x="131587" y="2864718"/>
                </a:lnTo>
                <a:lnTo>
                  <a:pt x="99094" y="2836116"/>
                </a:lnTo>
                <a:lnTo>
                  <a:pt x="70495" y="2803622"/>
                </a:lnTo>
                <a:lnTo>
                  <a:pt x="46191" y="2767640"/>
                </a:lnTo>
                <a:lnTo>
                  <a:pt x="26587" y="2728573"/>
                </a:lnTo>
                <a:lnTo>
                  <a:pt x="12085" y="2686824"/>
                </a:lnTo>
                <a:lnTo>
                  <a:pt x="3088" y="2642797"/>
                </a:lnTo>
                <a:lnTo>
                  <a:pt x="0" y="2596896"/>
                </a:lnTo>
                <a:lnTo>
                  <a:pt x="0" y="338327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48029" y="1596644"/>
            <a:ext cx="1645920" cy="2383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3175" algn="ctr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Непосредственное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составление проекта  решения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о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бюджете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сельского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поселения  осуществляет </a:t>
            </a:r>
            <a:r>
              <a:rPr sz="1400" spc="-10" dirty="0" err="1">
                <a:solidFill>
                  <a:srgbClr val="FFFFFF"/>
                </a:solidFill>
                <a:latin typeface="Calibri"/>
                <a:cs typeface="Calibri"/>
              </a:rPr>
              <a:t>сектор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ru-RU" sz="1400" spc="-5" dirty="0" smtClean="0">
                <a:solidFill>
                  <a:srgbClr val="FFFFFF"/>
                </a:solidFill>
                <a:latin typeface="Calibri"/>
                <a:cs typeface="Calibri"/>
              </a:rPr>
              <a:t>по вопросам финансирования и бухгалтерского учёта</a:t>
            </a:r>
            <a:endParaRPr sz="1400" dirty="0">
              <a:latin typeface="Calibri"/>
              <a:cs typeface="Calibri"/>
            </a:endParaRPr>
          </a:p>
          <a:p>
            <a:pPr marL="32384" marR="24130" indent="-635" algn="ctr">
              <a:lnSpc>
                <a:spcPct val="100000"/>
              </a:lnSpc>
            </a:pPr>
            <a:r>
              <a:rPr sz="1400" spc="-5" dirty="0" err="1">
                <a:solidFill>
                  <a:srgbClr val="FFFFFF"/>
                </a:solidFill>
                <a:latin typeface="Calibri"/>
                <a:cs typeface="Calibri"/>
              </a:rPr>
              <a:t>Администрации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ru-RU" sz="1400" spc="-10" dirty="0" smtClean="0">
                <a:solidFill>
                  <a:srgbClr val="FFFFFF"/>
                </a:solidFill>
                <a:latin typeface="Calibri"/>
                <a:cs typeface="Calibri"/>
              </a:rPr>
              <a:t>Зуй</a:t>
            </a:r>
            <a:r>
              <a:rPr sz="1400" spc="-10" dirty="0" err="1" smtClean="0">
                <a:solidFill>
                  <a:srgbClr val="FFFFFF"/>
                </a:solidFill>
                <a:latin typeface="Calibri"/>
                <a:cs typeface="Calibri"/>
              </a:rPr>
              <a:t>ского</a:t>
            </a:r>
            <a:r>
              <a:rPr sz="1400" spc="-10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сельского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поселения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01390" y="1287017"/>
            <a:ext cx="2357755" cy="3357879"/>
          </a:xfrm>
          <a:custGeom>
            <a:avLst/>
            <a:gdLst/>
            <a:ahLst/>
            <a:cxnLst/>
            <a:rect l="l" t="t" r="r" b="b"/>
            <a:pathLst>
              <a:path w="2357754" h="3357879">
                <a:moveTo>
                  <a:pt x="1964689" y="0"/>
                </a:moveTo>
                <a:lnTo>
                  <a:pt x="392938" y="0"/>
                </a:lnTo>
                <a:lnTo>
                  <a:pt x="343642" y="3061"/>
                </a:lnTo>
                <a:lnTo>
                  <a:pt x="296176" y="11998"/>
                </a:lnTo>
                <a:lnTo>
                  <a:pt x="250907" y="26445"/>
                </a:lnTo>
                <a:lnTo>
                  <a:pt x="208202" y="46033"/>
                </a:lnTo>
                <a:lnTo>
                  <a:pt x="168431" y="70393"/>
                </a:lnTo>
                <a:lnTo>
                  <a:pt x="131960" y="99158"/>
                </a:lnTo>
                <a:lnTo>
                  <a:pt x="99158" y="131960"/>
                </a:lnTo>
                <a:lnTo>
                  <a:pt x="70393" y="168431"/>
                </a:lnTo>
                <a:lnTo>
                  <a:pt x="46033" y="208202"/>
                </a:lnTo>
                <a:lnTo>
                  <a:pt x="26445" y="250907"/>
                </a:lnTo>
                <a:lnTo>
                  <a:pt x="11998" y="296176"/>
                </a:lnTo>
                <a:lnTo>
                  <a:pt x="3061" y="343642"/>
                </a:lnTo>
                <a:lnTo>
                  <a:pt x="0" y="392938"/>
                </a:lnTo>
                <a:lnTo>
                  <a:pt x="0" y="2964434"/>
                </a:lnTo>
                <a:lnTo>
                  <a:pt x="3061" y="3013729"/>
                </a:lnTo>
                <a:lnTo>
                  <a:pt x="11998" y="3061195"/>
                </a:lnTo>
                <a:lnTo>
                  <a:pt x="26445" y="3106464"/>
                </a:lnTo>
                <a:lnTo>
                  <a:pt x="46033" y="3149169"/>
                </a:lnTo>
                <a:lnTo>
                  <a:pt x="70393" y="3188940"/>
                </a:lnTo>
                <a:lnTo>
                  <a:pt x="99158" y="3225411"/>
                </a:lnTo>
                <a:lnTo>
                  <a:pt x="131960" y="3258213"/>
                </a:lnTo>
                <a:lnTo>
                  <a:pt x="168431" y="3286978"/>
                </a:lnTo>
                <a:lnTo>
                  <a:pt x="208202" y="3311338"/>
                </a:lnTo>
                <a:lnTo>
                  <a:pt x="250907" y="3330926"/>
                </a:lnTo>
                <a:lnTo>
                  <a:pt x="296176" y="3345373"/>
                </a:lnTo>
                <a:lnTo>
                  <a:pt x="343642" y="3354310"/>
                </a:lnTo>
                <a:lnTo>
                  <a:pt x="392938" y="3357372"/>
                </a:lnTo>
                <a:lnTo>
                  <a:pt x="1964689" y="3357372"/>
                </a:lnTo>
                <a:lnTo>
                  <a:pt x="2013985" y="3354310"/>
                </a:lnTo>
                <a:lnTo>
                  <a:pt x="2061451" y="3345373"/>
                </a:lnTo>
                <a:lnTo>
                  <a:pt x="2106720" y="3330926"/>
                </a:lnTo>
                <a:lnTo>
                  <a:pt x="2149425" y="3311338"/>
                </a:lnTo>
                <a:lnTo>
                  <a:pt x="2189196" y="3286978"/>
                </a:lnTo>
                <a:lnTo>
                  <a:pt x="2225667" y="3258213"/>
                </a:lnTo>
                <a:lnTo>
                  <a:pt x="2258469" y="3225411"/>
                </a:lnTo>
                <a:lnTo>
                  <a:pt x="2287234" y="3188940"/>
                </a:lnTo>
                <a:lnTo>
                  <a:pt x="2311594" y="3149169"/>
                </a:lnTo>
                <a:lnTo>
                  <a:pt x="2331182" y="3106464"/>
                </a:lnTo>
                <a:lnTo>
                  <a:pt x="2345629" y="3061195"/>
                </a:lnTo>
                <a:lnTo>
                  <a:pt x="2354566" y="3013729"/>
                </a:lnTo>
                <a:lnTo>
                  <a:pt x="2357628" y="2964434"/>
                </a:lnTo>
                <a:lnTo>
                  <a:pt x="2357628" y="392938"/>
                </a:lnTo>
                <a:lnTo>
                  <a:pt x="2354566" y="343642"/>
                </a:lnTo>
                <a:lnTo>
                  <a:pt x="2345629" y="296176"/>
                </a:lnTo>
                <a:lnTo>
                  <a:pt x="2331182" y="250907"/>
                </a:lnTo>
                <a:lnTo>
                  <a:pt x="2311594" y="208202"/>
                </a:lnTo>
                <a:lnTo>
                  <a:pt x="2287234" y="168431"/>
                </a:lnTo>
                <a:lnTo>
                  <a:pt x="2258469" y="131960"/>
                </a:lnTo>
                <a:lnTo>
                  <a:pt x="2225667" y="99158"/>
                </a:lnTo>
                <a:lnTo>
                  <a:pt x="2189196" y="70393"/>
                </a:lnTo>
                <a:lnTo>
                  <a:pt x="2149425" y="46033"/>
                </a:lnTo>
                <a:lnTo>
                  <a:pt x="2106720" y="26445"/>
                </a:lnTo>
                <a:lnTo>
                  <a:pt x="2061451" y="11998"/>
                </a:lnTo>
                <a:lnTo>
                  <a:pt x="2013985" y="3061"/>
                </a:lnTo>
                <a:lnTo>
                  <a:pt x="196468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01390" y="1287017"/>
            <a:ext cx="2357755" cy="3357879"/>
          </a:xfrm>
          <a:custGeom>
            <a:avLst/>
            <a:gdLst/>
            <a:ahLst/>
            <a:cxnLst/>
            <a:rect l="l" t="t" r="r" b="b"/>
            <a:pathLst>
              <a:path w="2357754" h="3357879">
                <a:moveTo>
                  <a:pt x="0" y="392938"/>
                </a:moveTo>
                <a:lnTo>
                  <a:pt x="3061" y="343642"/>
                </a:lnTo>
                <a:lnTo>
                  <a:pt x="11998" y="296176"/>
                </a:lnTo>
                <a:lnTo>
                  <a:pt x="26445" y="250907"/>
                </a:lnTo>
                <a:lnTo>
                  <a:pt x="46033" y="208202"/>
                </a:lnTo>
                <a:lnTo>
                  <a:pt x="70393" y="168431"/>
                </a:lnTo>
                <a:lnTo>
                  <a:pt x="99158" y="131960"/>
                </a:lnTo>
                <a:lnTo>
                  <a:pt x="131960" y="99158"/>
                </a:lnTo>
                <a:lnTo>
                  <a:pt x="168431" y="70393"/>
                </a:lnTo>
                <a:lnTo>
                  <a:pt x="208202" y="46033"/>
                </a:lnTo>
                <a:lnTo>
                  <a:pt x="250907" y="26445"/>
                </a:lnTo>
                <a:lnTo>
                  <a:pt x="296176" y="11998"/>
                </a:lnTo>
                <a:lnTo>
                  <a:pt x="343642" y="3061"/>
                </a:lnTo>
                <a:lnTo>
                  <a:pt x="392938" y="0"/>
                </a:lnTo>
                <a:lnTo>
                  <a:pt x="1964689" y="0"/>
                </a:lnTo>
                <a:lnTo>
                  <a:pt x="2013985" y="3061"/>
                </a:lnTo>
                <a:lnTo>
                  <a:pt x="2061451" y="11998"/>
                </a:lnTo>
                <a:lnTo>
                  <a:pt x="2106720" y="26445"/>
                </a:lnTo>
                <a:lnTo>
                  <a:pt x="2149425" y="46033"/>
                </a:lnTo>
                <a:lnTo>
                  <a:pt x="2189196" y="70393"/>
                </a:lnTo>
                <a:lnTo>
                  <a:pt x="2225667" y="99158"/>
                </a:lnTo>
                <a:lnTo>
                  <a:pt x="2258469" y="131960"/>
                </a:lnTo>
                <a:lnTo>
                  <a:pt x="2287234" y="168431"/>
                </a:lnTo>
                <a:lnTo>
                  <a:pt x="2311594" y="208202"/>
                </a:lnTo>
                <a:lnTo>
                  <a:pt x="2331182" y="250907"/>
                </a:lnTo>
                <a:lnTo>
                  <a:pt x="2345629" y="296176"/>
                </a:lnTo>
                <a:lnTo>
                  <a:pt x="2354566" y="343642"/>
                </a:lnTo>
                <a:lnTo>
                  <a:pt x="2357628" y="392938"/>
                </a:lnTo>
                <a:lnTo>
                  <a:pt x="2357628" y="2964434"/>
                </a:lnTo>
                <a:lnTo>
                  <a:pt x="2354566" y="3013729"/>
                </a:lnTo>
                <a:lnTo>
                  <a:pt x="2345629" y="3061195"/>
                </a:lnTo>
                <a:lnTo>
                  <a:pt x="2331182" y="3106464"/>
                </a:lnTo>
                <a:lnTo>
                  <a:pt x="2311594" y="3149169"/>
                </a:lnTo>
                <a:lnTo>
                  <a:pt x="2287234" y="3188940"/>
                </a:lnTo>
                <a:lnTo>
                  <a:pt x="2258469" y="3225411"/>
                </a:lnTo>
                <a:lnTo>
                  <a:pt x="2225667" y="3258213"/>
                </a:lnTo>
                <a:lnTo>
                  <a:pt x="2189196" y="3286978"/>
                </a:lnTo>
                <a:lnTo>
                  <a:pt x="2149425" y="3311338"/>
                </a:lnTo>
                <a:lnTo>
                  <a:pt x="2106720" y="3330926"/>
                </a:lnTo>
                <a:lnTo>
                  <a:pt x="2061451" y="3345373"/>
                </a:lnTo>
                <a:lnTo>
                  <a:pt x="2013985" y="3354310"/>
                </a:lnTo>
                <a:lnTo>
                  <a:pt x="1964689" y="3357372"/>
                </a:lnTo>
                <a:lnTo>
                  <a:pt x="392938" y="3357372"/>
                </a:lnTo>
                <a:lnTo>
                  <a:pt x="343642" y="3354310"/>
                </a:lnTo>
                <a:lnTo>
                  <a:pt x="296176" y="3345373"/>
                </a:lnTo>
                <a:lnTo>
                  <a:pt x="250907" y="3330926"/>
                </a:lnTo>
                <a:lnTo>
                  <a:pt x="208202" y="3311338"/>
                </a:lnTo>
                <a:lnTo>
                  <a:pt x="168431" y="3286978"/>
                </a:lnTo>
                <a:lnTo>
                  <a:pt x="131960" y="3258213"/>
                </a:lnTo>
                <a:lnTo>
                  <a:pt x="99158" y="3225411"/>
                </a:lnTo>
                <a:lnTo>
                  <a:pt x="70393" y="3188940"/>
                </a:lnTo>
                <a:lnTo>
                  <a:pt x="46033" y="3149169"/>
                </a:lnTo>
                <a:lnTo>
                  <a:pt x="26445" y="3106464"/>
                </a:lnTo>
                <a:lnTo>
                  <a:pt x="11998" y="3061195"/>
                </a:lnTo>
                <a:lnTo>
                  <a:pt x="3061" y="3013729"/>
                </a:lnTo>
                <a:lnTo>
                  <a:pt x="0" y="2964434"/>
                </a:lnTo>
                <a:lnTo>
                  <a:pt x="0" y="392938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741165" y="1720976"/>
            <a:ext cx="1877060" cy="1951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5410" marR="99060" indent="635" algn="ctr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Проект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решения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о 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бюджете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сельского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поселения</a:t>
            </a:r>
            <a:endParaRPr sz="1400" dirty="0">
              <a:latin typeface="Calibri"/>
              <a:cs typeface="Calibri"/>
            </a:endParaRPr>
          </a:p>
          <a:p>
            <a:pPr marL="35560" marR="29209" indent="3175" algn="ctr">
              <a:lnSpc>
                <a:spcPct val="100000"/>
              </a:lnSpc>
            </a:pPr>
            <a:r>
              <a:rPr sz="1400" spc="-5" dirty="0" err="1">
                <a:solidFill>
                  <a:srgbClr val="FFFFFF"/>
                </a:solidFill>
                <a:latin typeface="Calibri"/>
                <a:cs typeface="Calibri"/>
              </a:rPr>
              <a:t>направляется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ru-RU" sz="1400" spc="-5" dirty="0" smtClean="0">
                <a:solidFill>
                  <a:srgbClr val="FFFFFF"/>
                </a:solidFill>
                <a:latin typeface="Calibri"/>
                <a:cs typeface="Calibri"/>
              </a:rPr>
              <a:t>на  рассмотрение </a:t>
            </a:r>
            <a:r>
              <a:rPr lang="ru-RU" sz="1400" spc="-5" dirty="0" err="1" smtClean="0">
                <a:solidFill>
                  <a:srgbClr val="FFFFFF"/>
                </a:solidFill>
                <a:latin typeface="Calibri"/>
                <a:cs typeface="Calibri"/>
              </a:rPr>
              <a:t>Зуйского</a:t>
            </a:r>
            <a:r>
              <a:rPr lang="ru-RU" sz="1400" spc="-5" dirty="0" smtClean="0">
                <a:solidFill>
                  <a:srgbClr val="FFFFFF"/>
                </a:solidFill>
                <a:latin typeface="Calibri"/>
                <a:cs typeface="Calibri"/>
              </a:rPr>
              <a:t> сельского совета</a:t>
            </a:r>
            <a:r>
              <a:rPr sz="1400" spc="-10" dirty="0" smtClean="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которое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назначает</a:t>
            </a:r>
            <a:endParaRPr sz="1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публичные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слушания</a:t>
            </a:r>
            <a:endParaRPr sz="1400" dirty="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по проекту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решения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86633" y="2143505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357378" y="0"/>
                </a:moveTo>
                <a:lnTo>
                  <a:pt x="357378" y="178689"/>
                </a:lnTo>
                <a:lnTo>
                  <a:pt x="0" y="178689"/>
                </a:lnTo>
                <a:lnTo>
                  <a:pt x="0" y="536067"/>
                </a:lnTo>
                <a:lnTo>
                  <a:pt x="357378" y="536067"/>
                </a:lnTo>
                <a:lnTo>
                  <a:pt x="357378" y="714756"/>
                </a:lnTo>
                <a:lnTo>
                  <a:pt x="714756" y="357378"/>
                </a:lnTo>
                <a:lnTo>
                  <a:pt x="35737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86633" y="2143505"/>
            <a:ext cx="715010" cy="715010"/>
          </a:xfrm>
          <a:custGeom>
            <a:avLst/>
            <a:gdLst/>
            <a:ahLst/>
            <a:cxnLst/>
            <a:rect l="l" t="t" r="r" b="b"/>
            <a:pathLst>
              <a:path w="715010" h="715010">
                <a:moveTo>
                  <a:pt x="0" y="178689"/>
                </a:moveTo>
                <a:lnTo>
                  <a:pt x="357378" y="178689"/>
                </a:lnTo>
                <a:lnTo>
                  <a:pt x="357378" y="0"/>
                </a:lnTo>
                <a:lnTo>
                  <a:pt x="714756" y="357378"/>
                </a:lnTo>
                <a:lnTo>
                  <a:pt x="357378" y="714756"/>
                </a:lnTo>
                <a:lnTo>
                  <a:pt x="357378" y="536067"/>
                </a:lnTo>
                <a:lnTo>
                  <a:pt x="0" y="536067"/>
                </a:lnTo>
                <a:lnTo>
                  <a:pt x="0" y="178689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982848" y="2335783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59017" y="2143505"/>
            <a:ext cx="715010" cy="786765"/>
          </a:xfrm>
          <a:custGeom>
            <a:avLst/>
            <a:gdLst/>
            <a:ahLst/>
            <a:cxnLst/>
            <a:rect l="l" t="t" r="r" b="b"/>
            <a:pathLst>
              <a:path w="715009" h="786764">
                <a:moveTo>
                  <a:pt x="357378" y="0"/>
                </a:moveTo>
                <a:lnTo>
                  <a:pt x="357378" y="196596"/>
                </a:lnTo>
                <a:lnTo>
                  <a:pt x="0" y="196596"/>
                </a:lnTo>
                <a:lnTo>
                  <a:pt x="0" y="589788"/>
                </a:lnTo>
                <a:lnTo>
                  <a:pt x="357378" y="589788"/>
                </a:lnTo>
                <a:lnTo>
                  <a:pt x="357378" y="786384"/>
                </a:lnTo>
                <a:lnTo>
                  <a:pt x="714756" y="393192"/>
                </a:lnTo>
                <a:lnTo>
                  <a:pt x="35737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59017" y="2143505"/>
            <a:ext cx="715010" cy="786765"/>
          </a:xfrm>
          <a:custGeom>
            <a:avLst/>
            <a:gdLst/>
            <a:ahLst/>
            <a:cxnLst/>
            <a:rect l="l" t="t" r="r" b="b"/>
            <a:pathLst>
              <a:path w="715009" h="786764">
                <a:moveTo>
                  <a:pt x="0" y="196596"/>
                </a:moveTo>
                <a:lnTo>
                  <a:pt x="357378" y="196596"/>
                </a:lnTo>
                <a:lnTo>
                  <a:pt x="357378" y="0"/>
                </a:lnTo>
                <a:lnTo>
                  <a:pt x="714756" y="393192"/>
                </a:lnTo>
                <a:lnTo>
                  <a:pt x="357378" y="786384"/>
                </a:lnTo>
                <a:lnTo>
                  <a:pt x="357378" y="589788"/>
                </a:lnTo>
                <a:lnTo>
                  <a:pt x="0" y="589788"/>
                </a:lnTo>
                <a:lnTo>
                  <a:pt x="0" y="196596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055233" y="2371470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401" y="35065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4522" y="1311542"/>
            <a:ext cx="8074025" cy="155561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3555" indent="889000">
              <a:lnSpc>
                <a:spcPct val="101600"/>
              </a:lnSpc>
              <a:spcBef>
                <a:spcPts val="70"/>
              </a:spcBef>
              <a:tabLst>
                <a:tab pos="2578735" algn="l"/>
              </a:tabLst>
            </a:pPr>
            <a:r>
              <a:rPr sz="1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spc="-1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Зуй</a:t>
            </a:r>
            <a:r>
              <a:rPr sz="1400" spc="-1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ского</a:t>
            </a:r>
            <a:r>
              <a:rPr sz="1400" spc="-1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</a:t>
            </a:r>
            <a:r>
              <a:rPr sz="1400" spc="-5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sz="1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sz="1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</a:t>
            </a:r>
            <a:r>
              <a:rPr sz="1400" spc="-5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 </a:t>
            </a:r>
            <a:r>
              <a:rPr sz="1400" spc="-5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sz="1400" spc="-5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400" spc="-3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sz="1400" spc="-3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ru-RU" sz="1400" spc="-1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утверждается решением Зуйского сельского совета в соответствии с Бюджетным кодексом РФ</a:t>
            </a:r>
            <a:endParaRPr sz="1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275" marR="5080" indent="807720" algn="just">
              <a:lnSpc>
                <a:spcPct val="100000"/>
              </a:lnSpc>
              <a:spcBef>
                <a:spcPts val="200"/>
              </a:spcBef>
            </a:pPr>
            <a:r>
              <a:rPr lang="ru-RU"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статьи 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184.1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кодекса</a:t>
            </a:r>
            <a:r>
              <a:rPr sz="1400" spc="-1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структуре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содержанию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sz="1400" spc="-1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Частью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sz="1400" spc="-1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данной</a:t>
            </a:r>
            <a:r>
              <a:rPr sz="1400" spc="-1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статьи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определено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решении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содержаться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относится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</a:t>
            </a:r>
            <a:r>
              <a:rPr sz="1400" spc="-1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4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1400" spc="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sz="1400" spc="-5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6740" y="3177539"/>
            <a:ext cx="3263900" cy="143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9140" y="3093720"/>
            <a:ext cx="3053080" cy="1496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9993" y="3213607"/>
            <a:ext cx="3117977" cy="12876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9993" y="3213607"/>
            <a:ext cx="3118485" cy="1054135"/>
          </a:xfrm>
          <a:prstGeom prst="rect">
            <a:avLst/>
          </a:prstGeom>
          <a:ln w="9525">
            <a:solidFill>
              <a:srgbClr val="43953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40" algn="ctr">
              <a:lnSpc>
                <a:spcPts val="2420"/>
              </a:lnSpc>
            </a:pP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Доходы, тыс.</a:t>
            </a:r>
            <a:r>
              <a:rPr sz="21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руб.</a:t>
            </a:r>
            <a:endParaRPr sz="2100" dirty="0">
              <a:latin typeface="Verdana"/>
              <a:cs typeface="Verdana"/>
            </a:endParaRPr>
          </a:p>
          <a:p>
            <a:pPr marL="2540" algn="ctr">
              <a:lnSpc>
                <a:spcPct val="100000"/>
              </a:lnSpc>
              <a:spcBef>
                <a:spcPts val="740"/>
              </a:spcBef>
            </a:pPr>
            <a:r>
              <a:rPr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26 </a:t>
            </a:r>
            <a:r>
              <a:rPr sz="1200" spc="-10" dirty="0" err="1" smtClean="0">
                <a:solidFill>
                  <a:srgbClr val="FFFFFF"/>
                </a:solidFill>
                <a:latin typeface="Verdana"/>
                <a:cs typeface="Verdana"/>
              </a:rPr>
              <a:t>год</a:t>
            </a:r>
            <a:r>
              <a:rPr sz="1200" spc="-1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4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42 807,055</a:t>
            </a:r>
            <a:endParaRPr sz="1200" dirty="0">
              <a:latin typeface="Verdana"/>
              <a:cs typeface="Verdana"/>
            </a:endParaRPr>
          </a:p>
          <a:p>
            <a:pPr marL="1905" algn="ctr">
              <a:lnSpc>
                <a:spcPct val="100000"/>
              </a:lnSpc>
              <a:spcBef>
                <a:spcPts val="359"/>
              </a:spcBef>
            </a:pPr>
            <a:r>
              <a:rPr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27 </a:t>
            </a:r>
            <a:r>
              <a:rPr sz="1200" spc="-10" dirty="0" smtClean="0">
                <a:solidFill>
                  <a:srgbClr val="FFFFFF"/>
                </a:solidFill>
                <a:latin typeface="Verdana"/>
                <a:cs typeface="Verdana"/>
              </a:rPr>
              <a:t>год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44 872,698</a:t>
            </a:r>
            <a:endParaRPr sz="1200" dirty="0">
              <a:latin typeface="Verdana"/>
              <a:cs typeface="Verdana"/>
            </a:endParaRPr>
          </a:p>
          <a:p>
            <a:pPr marL="1905" algn="ctr">
              <a:lnSpc>
                <a:spcPct val="100000"/>
              </a:lnSpc>
              <a:spcBef>
                <a:spcPts val="360"/>
              </a:spcBef>
            </a:pPr>
            <a:r>
              <a:rPr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28 </a:t>
            </a:r>
            <a:r>
              <a:rPr sz="1200" spc="-10" dirty="0" smtClean="0">
                <a:solidFill>
                  <a:srgbClr val="FFFFFF"/>
                </a:solidFill>
                <a:latin typeface="Verdana"/>
                <a:cs typeface="Verdana"/>
              </a:rPr>
              <a:t>год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47 159,920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61659" y="3177539"/>
            <a:ext cx="3202940" cy="1435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81040" y="3208020"/>
            <a:ext cx="3058160" cy="12674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34050" y="3213607"/>
            <a:ext cx="3057525" cy="12876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734050" y="3213607"/>
            <a:ext cx="3057525" cy="1171475"/>
          </a:xfrm>
          <a:prstGeom prst="rect">
            <a:avLst/>
          </a:prstGeom>
          <a:ln w="9525">
            <a:solidFill>
              <a:srgbClr val="BC0C1F"/>
            </a:solidFill>
          </a:ln>
        </p:spPr>
        <p:txBody>
          <a:bodyPr vert="horz" wrap="square" lIns="0" tIns="100965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795"/>
              </a:spcBef>
            </a:pP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Расходы тыс.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руб.</a:t>
            </a:r>
            <a:endParaRPr sz="2100" dirty="0">
              <a:latin typeface="Verdana"/>
              <a:cs typeface="Verdana"/>
            </a:endParaRPr>
          </a:p>
          <a:p>
            <a:pPr marL="2540" lvl="0" algn="ctr">
              <a:spcBef>
                <a:spcPts val="740"/>
              </a:spcBef>
            </a:pPr>
            <a:r>
              <a:rPr lang="ru-RU" sz="1200" spc="-5" dirty="0">
                <a:solidFill>
                  <a:srgbClr val="FFFFFF"/>
                </a:solidFill>
                <a:latin typeface="Verdana"/>
                <a:cs typeface="Verdana"/>
              </a:rPr>
              <a:t>2026 </a:t>
            </a:r>
            <a:r>
              <a:rPr lang="ru-RU" sz="1200" spc="-10" dirty="0">
                <a:solidFill>
                  <a:srgbClr val="FFFFFF"/>
                </a:solidFill>
                <a:latin typeface="Verdana"/>
                <a:cs typeface="Verdana"/>
              </a:rPr>
              <a:t>год </a:t>
            </a:r>
            <a:r>
              <a:rPr lang="ru-RU"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lang="ru-RU" sz="12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200" spc="-5" dirty="0">
                <a:solidFill>
                  <a:srgbClr val="FFFFFF"/>
                </a:solidFill>
                <a:latin typeface="Verdana"/>
                <a:cs typeface="Verdana"/>
              </a:rPr>
              <a:t>42 807,055</a:t>
            </a:r>
            <a:endParaRPr lang="ru-RU" sz="12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1905" lvl="0" algn="ctr">
              <a:spcBef>
                <a:spcPts val="359"/>
              </a:spcBef>
            </a:pPr>
            <a:r>
              <a:rPr lang="ru-RU" sz="1200" spc="-5" dirty="0">
                <a:solidFill>
                  <a:srgbClr val="FFFFFF"/>
                </a:solidFill>
                <a:latin typeface="Verdana"/>
                <a:cs typeface="Verdana"/>
              </a:rPr>
              <a:t>2027 </a:t>
            </a:r>
            <a:r>
              <a:rPr lang="ru-RU" sz="1200" spc="-10" dirty="0">
                <a:solidFill>
                  <a:srgbClr val="FFFFFF"/>
                </a:solidFill>
                <a:latin typeface="Verdana"/>
                <a:cs typeface="Verdana"/>
              </a:rPr>
              <a:t>год </a:t>
            </a:r>
            <a:r>
              <a:rPr lang="ru-RU"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lang="ru-RU" sz="12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200" spc="-5" dirty="0">
                <a:solidFill>
                  <a:srgbClr val="FFFFFF"/>
                </a:solidFill>
                <a:latin typeface="Verdana"/>
                <a:cs typeface="Verdana"/>
              </a:rPr>
              <a:t>44 872,698</a:t>
            </a:r>
            <a:endParaRPr lang="ru-RU" sz="12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1905" lvl="0" algn="ctr">
              <a:spcBef>
                <a:spcPts val="360"/>
              </a:spcBef>
            </a:pPr>
            <a:r>
              <a:rPr lang="ru-RU" sz="1200" spc="-5" dirty="0">
                <a:solidFill>
                  <a:srgbClr val="FFFFFF"/>
                </a:solidFill>
                <a:latin typeface="Verdana"/>
                <a:cs typeface="Verdana"/>
              </a:rPr>
              <a:t>2028 </a:t>
            </a:r>
            <a:r>
              <a:rPr lang="ru-RU" sz="1200" spc="-10" dirty="0">
                <a:solidFill>
                  <a:srgbClr val="FFFFFF"/>
                </a:solidFill>
                <a:latin typeface="Verdana"/>
                <a:cs typeface="Verdana"/>
              </a:rPr>
              <a:t>год </a:t>
            </a:r>
            <a:r>
              <a:rPr lang="ru-RU"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lang="ru-RU" sz="12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1200" spc="-5" dirty="0">
                <a:solidFill>
                  <a:srgbClr val="FFFFFF"/>
                </a:solidFill>
                <a:latin typeface="Verdana"/>
                <a:cs typeface="Verdana"/>
              </a:rPr>
              <a:t>47 159,920</a:t>
            </a:r>
            <a:endParaRPr lang="ru-RU" sz="12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35380" y="5245100"/>
            <a:ext cx="3479800" cy="13893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10639" y="4876800"/>
            <a:ext cx="3223260" cy="1981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09675" y="5280863"/>
            <a:ext cx="3331210" cy="12431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09675" y="5280863"/>
            <a:ext cx="3331210" cy="1172757"/>
          </a:xfrm>
          <a:prstGeom prst="rect">
            <a:avLst/>
          </a:prstGeom>
          <a:ln w="9525">
            <a:solidFill>
              <a:srgbClr val="035E93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805"/>
              </a:spcBef>
            </a:pP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Дефицит, тыс.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руб.</a:t>
            </a:r>
            <a:endParaRPr sz="21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740"/>
              </a:spcBef>
            </a:pPr>
            <a:r>
              <a:rPr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26 </a:t>
            </a:r>
            <a:r>
              <a:rPr sz="1200" spc="-10" dirty="0" err="1" smtClean="0">
                <a:solidFill>
                  <a:srgbClr val="FFFFFF"/>
                </a:solidFill>
                <a:latin typeface="Verdana"/>
                <a:cs typeface="Verdana"/>
              </a:rPr>
              <a:t>год</a:t>
            </a:r>
            <a:r>
              <a:rPr sz="1200" spc="-1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0,0</a:t>
            </a:r>
            <a:endParaRPr sz="12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27 </a:t>
            </a:r>
            <a:r>
              <a:rPr sz="1200" spc="-10" dirty="0" err="1" smtClean="0">
                <a:solidFill>
                  <a:srgbClr val="FFFFFF"/>
                </a:solidFill>
                <a:latin typeface="Verdana"/>
                <a:cs typeface="Verdana"/>
              </a:rPr>
              <a:t>год</a:t>
            </a:r>
            <a:r>
              <a:rPr sz="1200" spc="-1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0,0</a:t>
            </a:r>
            <a:endParaRPr sz="12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spc="-5" dirty="0" smtClean="0">
                <a:solidFill>
                  <a:srgbClr val="FFFFFF"/>
                </a:solidFill>
                <a:latin typeface="Verdana"/>
                <a:cs typeface="Verdana"/>
              </a:rPr>
              <a:t>28 </a:t>
            </a:r>
            <a:r>
              <a:rPr sz="1200" spc="-10" dirty="0" err="1" smtClean="0">
                <a:solidFill>
                  <a:srgbClr val="FFFFFF"/>
                </a:solidFill>
                <a:latin typeface="Verdana"/>
                <a:cs typeface="Verdana"/>
              </a:rPr>
              <a:t>год</a:t>
            </a:r>
            <a:r>
              <a:rPr sz="1200" spc="-1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0,0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37659" y="3616959"/>
            <a:ext cx="1061719" cy="3429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99940" y="3721100"/>
            <a:ext cx="137160" cy="137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10811" y="3652710"/>
            <a:ext cx="914400" cy="1952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10811" y="3652710"/>
            <a:ext cx="914400" cy="195580"/>
          </a:xfrm>
          <a:custGeom>
            <a:avLst/>
            <a:gdLst/>
            <a:ahLst/>
            <a:cxnLst/>
            <a:rect l="l" t="t" r="r" b="b"/>
            <a:pathLst>
              <a:path w="914400" h="195579">
                <a:moveTo>
                  <a:pt x="0" y="195262"/>
                </a:moveTo>
                <a:lnTo>
                  <a:pt x="914400" y="195262"/>
                </a:lnTo>
                <a:lnTo>
                  <a:pt x="914400" y="0"/>
                </a:lnTo>
                <a:lnTo>
                  <a:pt x="0" y="0"/>
                </a:lnTo>
                <a:lnTo>
                  <a:pt x="0" y="195262"/>
                </a:lnTo>
                <a:close/>
              </a:path>
            </a:pathLst>
          </a:custGeom>
          <a:ln w="9525">
            <a:solidFill>
              <a:srgbClr val="BC0C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55947" y="4882896"/>
            <a:ext cx="1019555" cy="2788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55947" y="4645152"/>
            <a:ext cx="1019555" cy="2788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38700" y="5293359"/>
            <a:ext cx="3416300" cy="13893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94579" y="4523739"/>
            <a:ext cx="3395979" cy="23342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10963" y="5328488"/>
            <a:ext cx="3271012" cy="124312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910963" y="5328488"/>
            <a:ext cx="3271520" cy="1174039"/>
          </a:xfrm>
          <a:prstGeom prst="rect">
            <a:avLst/>
          </a:prstGeom>
          <a:ln w="9525">
            <a:solidFill>
              <a:srgbClr val="035E93"/>
            </a:solidFill>
          </a:ln>
        </p:spPr>
        <p:txBody>
          <a:bodyPr vert="horz" wrap="square" lIns="0" tIns="10350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815"/>
              </a:spcBef>
            </a:pP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Профицит, тыс.</a:t>
            </a:r>
            <a:r>
              <a:rPr sz="21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руб.</a:t>
            </a:r>
            <a:endParaRPr sz="2100" dirty="0">
              <a:latin typeface="Verdana"/>
              <a:cs typeface="Verdana"/>
            </a:endParaRPr>
          </a:p>
          <a:p>
            <a:pPr marL="5080" algn="ctr">
              <a:lnSpc>
                <a:spcPct val="100000"/>
              </a:lnSpc>
              <a:spcBef>
                <a:spcPts val="735"/>
              </a:spcBef>
            </a:pPr>
            <a:r>
              <a:rPr sz="1200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Verdana"/>
                <a:cs typeface="Verdana"/>
              </a:rPr>
              <a:t>26</a:t>
            </a:r>
            <a:r>
              <a:rPr sz="12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год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0,0</a:t>
            </a:r>
            <a:endParaRPr sz="1200" dirty="0">
              <a:latin typeface="Verdana"/>
              <a:cs typeface="Verdana"/>
            </a:endParaRPr>
          </a:p>
          <a:p>
            <a:pPr marL="5080" algn="ctr">
              <a:lnSpc>
                <a:spcPct val="100000"/>
              </a:lnSpc>
              <a:spcBef>
                <a:spcPts val="355"/>
              </a:spcBef>
            </a:pPr>
            <a:r>
              <a:rPr sz="1200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Verdana"/>
                <a:cs typeface="Verdana"/>
              </a:rPr>
              <a:t>27</a:t>
            </a:r>
            <a:r>
              <a:rPr sz="12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год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0,0</a:t>
            </a:r>
            <a:endParaRPr sz="1200" dirty="0">
              <a:latin typeface="Verdana"/>
              <a:cs typeface="Verdana"/>
            </a:endParaRPr>
          </a:p>
          <a:p>
            <a:pPr marL="5080" algn="ctr">
              <a:lnSpc>
                <a:spcPct val="100000"/>
              </a:lnSpc>
              <a:spcBef>
                <a:spcPts val="355"/>
              </a:spcBef>
            </a:pPr>
            <a:r>
              <a:rPr sz="1200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Verdana"/>
                <a:cs typeface="Verdana"/>
              </a:rPr>
              <a:t>28</a:t>
            </a:r>
            <a:r>
              <a:rPr sz="12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год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2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0,0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90601" y="156211"/>
            <a:ext cx="752983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Основные характеристики бюджета </a:t>
            </a:r>
          </a:p>
          <a:p>
            <a:pPr algn="ctr"/>
            <a:r>
              <a:rPr lang="ru-RU" sz="1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Зуйского</a:t>
            </a: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сельского поселения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07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-18011"/>
            <a:ext cx="9144000" cy="6857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54240" y="4666488"/>
            <a:ext cx="894715" cy="552450"/>
          </a:xfrm>
          <a:custGeom>
            <a:avLst/>
            <a:gdLst/>
            <a:ahLst/>
            <a:cxnLst/>
            <a:rect l="l" t="t" r="r" b="b"/>
            <a:pathLst>
              <a:path w="894715" h="552450">
                <a:moveTo>
                  <a:pt x="894206" y="552450"/>
                </a:moveTo>
                <a:lnTo>
                  <a:pt x="894206" y="441960"/>
                </a:lnTo>
                <a:lnTo>
                  <a:pt x="0" y="441960"/>
                </a:lnTo>
                <a:lnTo>
                  <a:pt x="0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85872" y="4664964"/>
            <a:ext cx="1786889" cy="552450"/>
          </a:xfrm>
          <a:custGeom>
            <a:avLst/>
            <a:gdLst/>
            <a:ahLst/>
            <a:cxnLst/>
            <a:rect l="l" t="t" r="r" b="b"/>
            <a:pathLst>
              <a:path w="1786889" h="552450">
                <a:moveTo>
                  <a:pt x="1786636" y="552450"/>
                </a:moveTo>
                <a:lnTo>
                  <a:pt x="1786636" y="441960"/>
                </a:lnTo>
                <a:lnTo>
                  <a:pt x="0" y="441960"/>
                </a:lnTo>
                <a:lnTo>
                  <a:pt x="0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86633" y="4665726"/>
            <a:ext cx="1905" cy="552450"/>
          </a:xfrm>
          <a:custGeom>
            <a:avLst/>
            <a:gdLst/>
            <a:ahLst/>
            <a:cxnLst/>
            <a:rect l="l" t="t" r="r" b="b"/>
            <a:pathLst>
              <a:path w="1905" h="552450">
                <a:moveTo>
                  <a:pt x="0" y="552450"/>
                </a:moveTo>
                <a:lnTo>
                  <a:pt x="1778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6696" y="4668011"/>
            <a:ext cx="1788795" cy="552450"/>
          </a:xfrm>
          <a:custGeom>
            <a:avLst/>
            <a:gdLst/>
            <a:ahLst/>
            <a:cxnLst/>
            <a:rect l="l" t="t" r="r" b="b"/>
            <a:pathLst>
              <a:path w="1788795" h="552450">
                <a:moveTo>
                  <a:pt x="0" y="552450"/>
                </a:moveTo>
                <a:lnTo>
                  <a:pt x="0" y="441960"/>
                </a:lnTo>
                <a:lnTo>
                  <a:pt x="1788414" y="441960"/>
                </a:lnTo>
                <a:lnTo>
                  <a:pt x="1788414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61176" y="4666488"/>
            <a:ext cx="894715" cy="552450"/>
          </a:xfrm>
          <a:custGeom>
            <a:avLst/>
            <a:gdLst/>
            <a:ahLst/>
            <a:cxnLst/>
            <a:rect l="l" t="t" r="r" b="b"/>
            <a:pathLst>
              <a:path w="894715" h="552450">
                <a:moveTo>
                  <a:pt x="0" y="552450"/>
                </a:moveTo>
                <a:lnTo>
                  <a:pt x="0" y="441960"/>
                </a:lnTo>
                <a:lnTo>
                  <a:pt x="894206" y="441960"/>
                </a:lnTo>
                <a:lnTo>
                  <a:pt x="894206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18532" y="3009900"/>
            <a:ext cx="2235835" cy="552450"/>
          </a:xfrm>
          <a:custGeom>
            <a:avLst/>
            <a:gdLst/>
            <a:ahLst/>
            <a:cxnLst/>
            <a:rect l="l" t="t" r="r" b="b"/>
            <a:pathLst>
              <a:path w="2235834" h="552450">
                <a:moveTo>
                  <a:pt x="2235581" y="552450"/>
                </a:moveTo>
                <a:lnTo>
                  <a:pt x="2235581" y="441960"/>
                </a:lnTo>
                <a:lnTo>
                  <a:pt x="0" y="441960"/>
                </a:lnTo>
                <a:lnTo>
                  <a:pt x="0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85872" y="3008376"/>
            <a:ext cx="2233930" cy="552450"/>
          </a:xfrm>
          <a:custGeom>
            <a:avLst/>
            <a:gdLst/>
            <a:ahLst/>
            <a:cxnLst/>
            <a:rect l="l" t="t" r="r" b="b"/>
            <a:pathLst>
              <a:path w="2233929" h="552450">
                <a:moveTo>
                  <a:pt x="0" y="552450"/>
                </a:moveTo>
                <a:lnTo>
                  <a:pt x="0" y="441960"/>
                </a:lnTo>
                <a:lnTo>
                  <a:pt x="2233803" y="441960"/>
                </a:lnTo>
                <a:lnTo>
                  <a:pt x="2233803" y="0"/>
                </a:lnTo>
              </a:path>
            </a:pathLst>
          </a:custGeom>
          <a:ln w="640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18788" y="1673351"/>
            <a:ext cx="1997202" cy="1567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275201" y="2036826"/>
            <a:ext cx="149225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76835" algn="ctr">
              <a:lnSpc>
                <a:spcPct val="100000"/>
              </a:lnSpc>
              <a:spcBef>
                <a:spcPts val="105"/>
              </a:spcBef>
            </a:pPr>
            <a:r>
              <a:rPr sz="2600" spc="-30" dirty="0">
                <a:solidFill>
                  <a:srgbClr val="FFFF66"/>
                </a:solidFill>
                <a:latin typeface="Times New Roman"/>
                <a:cs typeface="Times New Roman"/>
              </a:rPr>
              <a:t>Бюджет</a:t>
            </a:r>
            <a:endParaRPr sz="26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600" spc="0" dirty="0">
                <a:solidFill>
                  <a:srgbClr val="FFFF66"/>
                </a:solidFill>
                <a:latin typeface="Times New Roman"/>
                <a:cs typeface="Times New Roman"/>
              </a:rPr>
              <a:t>поселения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87651" y="3332988"/>
            <a:ext cx="1982724" cy="1556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17776" y="3563111"/>
            <a:ext cx="1531620" cy="1104900"/>
          </a:xfrm>
          <a:custGeom>
            <a:avLst/>
            <a:gdLst/>
            <a:ahLst/>
            <a:cxnLst/>
            <a:rect l="l" t="t" r="r" b="b"/>
            <a:pathLst>
              <a:path w="1531620" h="1104900">
                <a:moveTo>
                  <a:pt x="1347470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920750"/>
                </a:lnTo>
                <a:lnTo>
                  <a:pt x="6576" y="969712"/>
                </a:lnTo>
                <a:lnTo>
                  <a:pt x="25136" y="1013704"/>
                </a:lnTo>
                <a:lnTo>
                  <a:pt x="53927" y="1050972"/>
                </a:lnTo>
                <a:lnTo>
                  <a:pt x="91195" y="1079763"/>
                </a:lnTo>
                <a:lnTo>
                  <a:pt x="135187" y="1098323"/>
                </a:lnTo>
                <a:lnTo>
                  <a:pt x="184150" y="1104900"/>
                </a:lnTo>
                <a:lnTo>
                  <a:pt x="1347470" y="1104900"/>
                </a:lnTo>
                <a:lnTo>
                  <a:pt x="1396432" y="1098323"/>
                </a:lnTo>
                <a:lnTo>
                  <a:pt x="1440424" y="1079763"/>
                </a:lnTo>
                <a:lnTo>
                  <a:pt x="1477692" y="1050972"/>
                </a:lnTo>
                <a:lnTo>
                  <a:pt x="1506483" y="1013704"/>
                </a:lnTo>
                <a:lnTo>
                  <a:pt x="1525043" y="969712"/>
                </a:lnTo>
                <a:lnTo>
                  <a:pt x="1531620" y="920750"/>
                </a:lnTo>
                <a:lnTo>
                  <a:pt x="1531620" y="184150"/>
                </a:lnTo>
                <a:lnTo>
                  <a:pt x="1525043" y="135187"/>
                </a:lnTo>
                <a:lnTo>
                  <a:pt x="1506483" y="91195"/>
                </a:lnTo>
                <a:lnTo>
                  <a:pt x="1477692" y="53927"/>
                </a:lnTo>
                <a:lnTo>
                  <a:pt x="1440424" y="25136"/>
                </a:lnTo>
                <a:lnTo>
                  <a:pt x="1396432" y="6576"/>
                </a:lnTo>
                <a:lnTo>
                  <a:pt x="1347470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56257" y="3604761"/>
            <a:ext cx="1454785" cy="10124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2235" marR="95885" indent="86360" algn="ctr">
              <a:lnSpc>
                <a:spcPct val="100000"/>
              </a:lnSpc>
              <a:spcBef>
                <a:spcPts val="95"/>
              </a:spcBef>
            </a:pPr>
            <a:r>
              <a:rPr sz="1600" i="1" spc="-20" dirty="0" err="1">
                <a:latin typeface="Arial"/>
                <a:cs typeface="Arial"/>
              </a:rPr>
              <a:t>Доходы</a:t>
            </a:r>
            <a:r>
              <a:rPr sz="1600" i="1" spc="-20" dirty="0">
                <a:latin typeface="Arial"/>
                <a:cs typeface="Arial"/>
              </a:rPr>
              <a:t>  </a:t>
            </a:r>
            <a:r>
              <a:rPr sz="1600" i="1" spc="-5" dirty="0" err="1" smtClean="0">
                <a:latin typeface="Arial"/>
                <a:cs typeface="Arial"/>
              </a:rPr>
              <a:t>бюдж</a:t>
            </a:r>
            <a:r>
              <a:rPr sz="1600" i="1" spc="-25" dirty="0" err="1" smtClean="0">
                <a:latin typeface="Arial"/>
                <a:cs typeface="Arial"/>
              </a:rPr>
              <a:t>е</a:t>
            </a:r>
            <a:r>
              <a:rPr sz="1600" i="1" spc="-50" dirty="0" err="1" smtClean="0">
                <a:latin typeface="Arial"/>
                <a:cs typeface="Arial"/>
              </a:rPr>
              <a:t>т</a:t>
            </a:r>
            <a:r>
              <a:rPr sz="1600" i="1" spc="-5" dirty="0" err="1" smtClean="0">
                <a:latin typeface="Arial"/>
                <a:cs typeface="Arial"/>
              </a:rPr>
              <a:t>а</a:t>
            </a:r>
            <a:r>
              <a:rPr lang="ru-RU" sz="1600" i="1" spc="-5" dirty="0" smtClean="0">
                <a:latin typeface="Arial"/>
                <a:cs typeface="Arial"/>
              </a:rPr>
              <a:t> 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1100" dirty="0" smtClean="0">
                <a:latin typeface="Arial"/>
                <a:cs typeface="Arial"/>
              </a:rPr>
              <a:t>    2026 – 42 807,055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1100" dirty="0" smtClean="0">
                <a:latin typeface="Arial"/>
                <a:cs typeface="Arial"/>
              </a:rPr>
              <a:t>    2027 – 44 872,698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1100" dirty="0" smtClean="0">
                <a:latin typeface="Arial"/>
                <a:cs typeface="Arial"/>
              </a:rPr>
              <a:t>    2028 – 47 159,920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57544" y="3332988"/>
            <a:ext cx="1984248" cy="1556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87667" y="3572055"/>
            <a:ext cx="1533525" cy="1104900"/>
          </a:xfrm>
          <a:custGeom>
            <a:avLst/>
            <a:gdLst/>
            <a:ahLst/>
            <a:cxnLst/>
            <a:rect l="l" t="t" r="r" b="b"/>
            <a:pathLst>
              <a:path w="1533525" h="1104900">
                <a:moveTo>
                  <a:pt x="1348993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920750"/>
                </a:lnTo>
                <a:lnTo>
                  <a:pt x="6576" y="969712"/>
                </a:lnTo>
                <a:lnTo>
                  <a:pt x="25136" y="1013704"/>
                </a:lnTo>
                <a:lnTo>
                  <a:pt x="53927" y="1050972"/>
                </a:lnTo>
                <a:lnTo>
                  <a:pt x="91195" y="1079763"/>
                </a:lnTo>
                <a:lnTo>
                  <a:pt x="135187" y="1098323"/>
                </a:lnTo>
                <a:lnTo>
                  <a:pt x="184150" y="1104900"/>
                </a:lnTo>
                <a:lnTo>
                  <a:pt x="1348993" y="1104900"/>
                </a:lnTo>
                <a:lnTo>
                  <a:pt x="1397956" y="1098323"/>
                </a:lnTo>
                <a:lnTo>
                  <a:pt x="1441948" y="1079763"/>
                </a:lnTo>
                <a:lnTo>
                  <a:pt x="1479216" y="1050972"/>
                </a:lnTo>
                <a:lnTo>
                  <a:pt x="1508007" y="1013704"/>
                </a:lnTo>
                <a:lnTo>
                  <a:pt x="1526567" y="969712"/>
                </a:lnTo>
                <a:lnTo>
                  <a:pt x="1533143" y="920750"/>
                </a:lnTo>
                <a:lnTo>
                  <a:pt x="1533143" y="184150"/>
                </a:lnTo>
                <a:lnTo>
                  <a:pt x="1526567" y="135187"/>
                </a:lnTo>
                <a:lnTo>
                  <a:pt x="1508007" y="91195"/>
                </a:lnTo>
                <a:lnTo>
                  <a:pt x="1479216" y="53927"/>
                </a:lnTo>
                <a:lnTo>
                  <a:pt x="1441948" y="25136"/>
                </a:lnTo>
                <a:lnTo>
                  <a:pt x="1397956" y="6576"/>
                </a:lnTo>
                <a:lnTo>
                  <a:pt x="1348993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405373" y="3609332"/>
            <a:ext cx="1578101" cy="12715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lvl="0" algn="ctr">
              <a:spcBef>
                <a:spcPts val="20"/>
              </a:spcBef>
            </a:pPr>
            <a:r>
              <a:rPr lang="ru-RU" sz="1600" i="1" spc="-15" dirty="0" smtClean="0">
                <a:latin typeface="Arial"/>
                <a:cs typeface="Arial"/>
              </a:rPr>
              <a:t> </a:t>
            </a:r>
            <a:r>
              <a:rPr sz="1600" i="1" spc="-15" dirty="0" err="1" smtClean="0">
                <a:latin typeface="Arial"/>
                <a:cs typeface="Arial"/>
              </a:rPr>
              <a:t>Расходы</a:t>
            </a:r>
            <a:r>
              <a:rPr sz="1600" i="1" spc="-15" dirty="0" smtClean="0">
                <a:latin typeface="Arial"/>
                <a:cs typeface="Arial"/>
              </a:rPr>
              <a:t>  </a:t>
            </a:r>
            <a:r>
              <a:rPr lang="ru-RU" sz="1600" i="1" spc="-15" dirty="0" smtClean="0">
                <a:latin typeface="Arial"/>
                <a:cs typeface="Arial"/>
              </a:rPr>
              <a:t>           </a:t>
            </a:r>
            <a:r>
              <a:rPr sz="1600" i="1" spc="-5" dirty="0" err="1" smtClean="0">
                <a:latin typeface="Arial"/>
                <a:cs typeface="Arial"/>
              </a:rPr>
              <a:t>бюдж</a:t>
            </a:r>
            <a:r>
              <a:rPr sz="1600" i="1" spc="-25" dirty="0" err="1" smtClean="0">
                <a:latin typeface="Arial"/>
                <a:cs typeface="Arial"/>
              </a:rPr>
              <a:t>е</a:t>
            </a:r>
            <a:r>
              <a:rPr sz="1600" i="1" spc="-45" dirty="0" err="1" smtClean="0">
                <a:latin typeface="Arial"/>
                <a:cs typeface="Arial"/>
              </a:rPr>
              <a:t>т</a:t>
            </a:r>
            <a:r>
              <a:rPr sz="1600" i="1" spc="-5" dirty="0" err="1" smtClean="0">
                <a:latin typeface="Arial"/>
                <a:cs typeface="Arial"/>
              </a:rPr>
              <a:t>а</a:t>
            </a:r>
            <a:endParaRPr lang="ru-RU" sz="1600" i="1" spc="-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1100" i="1" spc="-5" dirty="0" smtClean="0">
                <a:solidFill>
                  <a:prstClr val="black"/>
                </a:solidFill>
                <a:latin typeface="Arial"/>
                <a:cs typeface="Arial"/>
              </a:rPr>
              <a:t>   </a:t>
            </a:r>
            <a:r>
              <a:rPr lang="ru-RU" sz="1050" dirty="0" smtClean="0">
                <a:latin typeface="Arial"/>
                <a:cs typeface="Arial"/>
              </a:rPr>
              <a:t>2026 </a:t>
            </a:r>
            <a:r>
              <a:rPr lang="ru-RU" sz="1050" dirty="0">
                <a:latin typeface="Arial"/>
                <a:cs typeface="Arial"/>
              </a:rPr>
              <a:t>год – </a:t>
            </a:r>
            <a:r>
              <a:rPr lang="ru-RU" sz="1050" dirty="0" smtClean="0">
                <a:latin typeface="Arial"/>
                <a:cs typeface="Arial"/>
              </a:rPr>
              <a:t>42 807,055</a:t>
            </a:r>
            <a:endParaRPr lang="ru-RU" sz="1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1050" dirty="0" smtClean="0">
                <a:latin typeface="Arial"/>
                <a:cs typeface="Arial"/>
              </a:rPr>
              <a:t>   2027 </a:t>
            </a:r>
            <a:r>
              <a:rPr lang="ru-RU" sz="1050" dirty="0">
                <a:latin typeface="Arial"/>
                <a:cs typeface="Arial"/>
              </a:rPr>
              <a:t>год – 44 872,698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1050" dirty="0" smtClean="0">
                <a:latin typeface="Arial"/>
                <a:cs typeface="Arial"/>
              </a:rPr>
              <a:t>   2028 </a:t>
            </a:r>
            <a:r>
              <a:rPr lang="ru-RU" sz="1050" dirty="0">
                <a:latin typeface="Arial"/>
                <a:cs typeface="Arial"/>
              </a:rPr>
              <a:t>год – 47 159,92</a:t>
            </a:r>
            <a:r>
              <a:rPr lang="ru-RU" sz="1100" dirty="0">
                <a:latin typeface="Arial"/>
                <a:cs typeface="Arial"/>
              </a:rPr>
              <a:t>0</a:t>
            </a:r>
          </a:p>
          <a:p>
            <a:pPr marL="102235" marR="95885" indent="-79375" algn="ctr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94603" y="5219700"/>
            <a:ext cx="1531620" cy="1104900"/>
          </a:xfrm>
          <a:custGeom>
            <a:avLst/>
            <a:gdLst/>
            <a:ahLst/>
            <a:cxnLst/>
            <a:rect l="l" t="t" r="r" b="b"/>
            <a:pathLst>
              <a:path w="1531620" h="1104900">
                <a:moveTo>
                  <a:pt x="1347470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920750"/>
                </a:lnTo>
                <a:lnTo>
                  <a:pt x="6576" y="969703"/>
                </a:lnTo>
                <a:lnTo>
                  <a:pt x="25136" y="1013693"/>
                </a:lnTo>
                <a:lnTo>
                  <a:pt x="53927" y="1050963"/>
                </a:lnTo>
                <a:lnTo>
                  <a:pt x="91195" y="1079757"/>
                </a:lnTo>
                <a:lnTo>
                  <a:pt x="135187" y="1098321"/>
                </a:lnTo>
                <a:lnTo>
                  <a:pt x="184150" y="1104900"/>
                </a:lnTo>
                <a:lnTo>
                  <a:pt x="1347470" y="1104900"/>
                </a:lnTo>
                <a:lnTo>
                  <a:pt x="1396432" y="1098321"/>
                </a:lnTo>
                <a:lnTo>
                  <a:pt x="1440424" y="1079757"/>
                </a:lnTo>
                <a:lnTo>
                  <a:pt x="1477692" y="1050963"/>
                </a:lnTo>
                <a:lnTo>
                  <a:pt x="1506483" y="1013693"/>
                </a:lnTo>
                <a:lnTo>
                  <a:pt x="1525043" y="969703"/>
                </a:lnTo>
                <a:lnTo>
                  <a:pt x="1531620" y="920750"/>
                </a:lnTo>
                <a:lnTo>
                  <a:pt x="1531620" y="184150"/>
                </a:lnTo>
                <a:lnTo>
                  <a:pt x="1525043" y="135187"/>
                </a:lnTo>
                <a:lnTo>
                  <a:pt x="1506483" y="91195"/>
                </a:lnTo>
                <a:lnTo>
                  <a:pt x="1477692" y="53927"/>
                </a:lnTo>
                <a:lnTo>
                  <a:pt x="1440424" y="25136"/>
                </a:lnTo>
                <a:lnTo>
                  <a:pt x="1396432" y="6576"/>
                </a:lnTo>
                <a:lnTo>
                  <a:pt x="134747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94603" y="5219700"/>
            <a:ext cx="1531620" cy="1104900"/>
          </a:xfrm>
          <a:custGeom>
            <a:avLst/>
            <a:gdLst/>
            <a:ahLst/>
            <a:cxnLst/>
            <a:rect l="l" t="t" r="r" b="b"/>
            <a:pathLst>
              <a:path w="1531620" h="1104900">
                <a:moveTo>
                  <a:pt x="0" y="184150"/>
                </a:moveTo>
                <a:lnTo>
                  <a:pt x="6576" y="135187"/>
                </a:lnTo>
                <a:lnTo>
                  <a:pt x="25136" y="91195"/>
                </a:lnTo>
                <a:lnTo>
                  <a:pt x="53927" y="53927"/>
                </a:lnTo>
                <a:lnTo>
                  <a:pt x="91195" y="25136"/>
                </a:lnTo>
                <a:lnTo>
                  <a:pt x="135187" y="6576"/>
                </a:lnTo>
                <a:lnTo>
                  <a:pt x="184150" y="0"/>
                </a:lnTo>
                <a:lnTo>
                  <a:pt x="1347470" y="0"/>
                </a:lnTo>
                <a:lnTo>
                  <a:pt x="1396432" y="6576"/>
                </a:lnTo>
                <a:lnTo>
                  <a:pt x="1440424" y="25136"/>
                </a:lnTo>
                <a:lnTo>
                  <a:pt x="1477692" y="53927"/>
                </a:lnTo>
                <a:lnTo>
                  <a:pt x="1506483" y="91195"/>
                </a:lnTo>
                <a:lnTo>
                  <a:pt x="1525043" y="135187"/>
                </a:lnTo>
                <a:lnTo>
                  <a:pt x="1531620" y="184150"/>
                </a:lnTo>
                <a:lnTo>
                  <a:pt x="1531620" y="920750"/>
                </a:lnTo>
                <a:lnTo>
                  <a:pt x="1525043" y="969703"/>
                </a:lnTo>
                <a:lnTo>
                  <a:pt x="1506483" y="1013693"/>
                </a:lnTo>
                <a:lnTo>
                  <a:pt x="1477692" y="1050963"/>
                </a:lnTo>
                <a:lnTo>
                  <a:pt x="1440424" y="1079757"/>
                </a:lnTo>
                <a:lnTo>
                  <a:pt x="1396432" y="1098321"/>
                </a:lnTo>
                <a:lnTo>
                  <a:pt x="1347470" y="1104900"/>
                </a:lnTo>
                <a:lnTo>
                  <a:pt x="184150" y="1104900"/>
                </a:lnTo>
                <a:lnTo>
                  <a:pt x="135187" y="1098321"/>
                </a:lnTo>
                <a:lnTo>
                  <a:pt x="91195" y="1079757"/>
                </a:lnTo>
                <a:lnTo>
                  <a:pt x="53927" y="1050963"/>
                </a:lnTo>
                <a:lnTo>
                  <a:pt x="25136" y="1013693"/>
                </a:lnTo>
                <a:lnTo>
                  <a:pt x="6576" y="969703"/>
                </a:lnTo>
                <a:lnTo>
                  <a:pt x="0" y="920750"/>
                </a:lnTo>
                <a:lnTo>
                  <a:pt x="0" y="184150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725159" y="5315902"/>
            <a:ext cx="127000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Arial"/>
                <a:cs typeface="Arial"/>
              </a:rPr>
              <a:t>Пр</a:t>
            </a:r>
            <a:r>
              <a:rPr sz="1500" spc="0" dirty="0">
                <a:latin typeface="Arial"/>
                <a:cs typeface="Arial"/>
              </a:rPr>
              <a:t>о</a:t>
            </a:r>
            <a:r>
              <a:rPr sz="1500" dirty="0">
                <a:latin typeface="Arial"/>
                <a:cs typeface="Arial"/>
              </a:rPr>
              <a:t>г</a:t>
            </a:r>
            <a:r>
              <a:rPr sz="1500" spc="0" dirty="0">
                <a:latin typeface="Arial"/>
                <a:cs typeface="Arial"/>
              </a:rPr>
              <a:t>р</a:t>
            </a:r>
            <a:r>
              <a:rPr sz="1500" dirty="0">
                <a:latin typeface="Arial"/>
                <a:cs typeface="Arial"/>
              </a:rPr>
              <a:t>амм</a:t>
            </a:r>
            <a:r>
              <a:rPr sz="1500" spc="-5" dirty="0">
                <a:latin typeface="Arial"/>
                <a:cs typeface="Arial"/>
              </a:rPr>
              <a:t>н</a:t>
            </a:r>
            <a:r>
              <a:rPr sz="1500" dirty="0">
                <a:latin typeface="Arial"/>
                <a:cs typeface="Arial"/>
              </a:rPr>
              <a:t>ые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638800" y="5586279"/>
            <a:ext cx="1487422" cy="637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5" dirty="0" smtClean="0">
                <a:latin typeface="Arial"/>
                <a:cs typeface="Arial"/>
              </a:rPr>
              <a:t>2026 – 41 642,901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5" dirty="0" smtClean="0">
                <a:latin typeface="Arial"/>
                <a:cs typeface="Arial"/>
              </a:rPr>
              <a:t>2027 – 42 601,971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5" dirty="0" smtClean="0">
                <a:latin typeface="Arial"/>
                <a:cs typeface="Arial"/>
              </a:rPr>
              <a:t>2028 – 43 676,816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8600" y="5219700"/>
            <a:ext cx="1533525" cy="1104900"/>
          </a:xfrm>
          <a:custGeom>
            <a:avLst/>
            <a:gdLst/>
            <a:ahLst/>
            <a:cxnLst/>
            <a:rect l="l" t="t" r="r" b="b"/>
            <a:pathLst>
              <a:path w="1533525" h="1104900">
                <a:moveTo>
                  <a:pt x="1348994" y="0"/>
                </a:moveTo>
                <a:lnTo>
                  <a:pt x="184150" y="0"/>
                </a:lnTo>
                <a:lnTo>
                  <a:pt x="135196" y="6576"/>
                </a:lnTo>
                <a:lnTo>
                  <a:pt x="91206" y="25136"/>
                </a:lnTo>
                <a:lnTo>
                  <a:pt x="53936" y="53927"/>
                </a:lnTo>
                <a:lnTo>
                  <a:pt x="25142" y="91195"/>
                </a:lnTo>
                <a:lnTo>
                  <a:pt x="6578" y="135187"/>
                </a:lnTo>
                <a:lnTo>
                  <a:pt x="0" y="184150"/>
                </a:lnTo>
                <a:lnTo>
                  <a:pt x="0" y="920750"/>
                </a:lnTo>
                <a:lnTo>
                  <a:pt x="6578" y="969703"/>
                </a:lnTo>
                <a:lnTo>
                  <a:pt x="25142" y="1013693"/>
                </a:lnTo>
                <a:lnTo>
                  <a:pt x="53936" y="1050963"/>
                </a:lnTo>
                <a:lnTo>
                  <a:pt x="91206" y="1079757"/>
                </a:lnTo>
                <a:lnTo>
                  <a:pt x="135196" y="1098321"/>
                </a:lnTo>
                <a:lnTo>
                  <a:pt x="184150" y="1104900"/>
                </a:lnTo>
                <a:lnTo>
                  <a:pt x="1348994" y="1104900"/>
                </a:lnTo>
                <a:lnTo>
                  <a:pt x="1397956" y="1098321"/>
                </a:lnTo>
                <a:lnTo>
                  <a:pt x="1441948" y="1079757"/>
                </a:lnTo>
                <a:lnTo>
                  <a:pt x="1479216" y="1050963"/>
                </a:lnTo>
                <a:lnTo>
                  <a:pt x="1508007" y="1013693"/>
                </a:lnTo>
                <a:lnTo>
                  <a:pt x="1526567" y="969703"/>
                </a:lnTo>
                <a:lnTo>
                  <a:pt x="1533144" y="920750"/>
                </a:lnTo>
                <a:lnTo>
                  <a:pt x="1533144" y="184150"/>
                </a:lnTo>
                <a:lnTo>
                  <a:pt x="1526567" y="135187"/>
                </a:lnTo>
                <a:lnTo>
                  <a:pt x="1508007" y="91195"/>
                </a:lnTo>
                <a:lnTo>
                  <a:pt x="1479216" y="53927"/>
                </a:lnTo>
                <a:lnTo>
                  <a:pt x="1441948" y="25136"/>
                </a:lnTo>
                <a:lnTo>
                  <a:pt x="1397956" y="6576"/>
                </a:lnTo>
                <a:lnTo>
                  <a:pt x="1348994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8600" y="5219700"/>
            <a:ext cx="1533525" cy="1104900"/>
          </a:xfrm>
          <a:custGeom>
            <a:avLst/>
            <a:gdLst/>
            <a:ahLst/>
            <a:cxnLst/>
            <a:rect l="l" t="t" r="r" b="b"/>
            <a:pathLst>
              <a:path w="1533525" h="1104900">
                <a:moveTo>
                  <a:pt x="0" y="184150"/>
                </a:moveTo>
                <a:lnTo>
                  <a:pt x="6578" y="135187"/>
                </a:lnTo>
                <a:lnTo>
                  <a:pt x="25142" y="91195"/>
                </a:lnTo>
                <a:lnTo>
                  <a:pt x="53936" y="53927"/>
                </a:lnTo>
                <a:lnTo>
                  <a:pt x="91206" y="25136"/>
                </a:lnTo>
                <a:lnTo>
                  <a:pt x="135196" y="6576"/>
                </a:lnTo>
                <a:lnTo>
                  <a:pt x="184150" y="0"/>
                </a:lnTo>
                <a:lnTo>
                  <a:pt x="1348994" y="0"/>
                </a:lnTo>
                <a:lnTo>
                  <a:pt x="1397956" y="6576"/>
                </a:lnTo>
                <a:lnTo>
                  <a:pt x="1441948" y="25136"/>
                </a:lnTo>
                <a:lnTo>
                  <a:pt x="1479216" y="53927"/>
                </a:lnTo>
                <a:lnTo>
                  <a:pt x="1508007" y="91195"/>
                </a:lnTo>
                <a:lnTo>
                  <a:pt x="1526567" y="135187"/>
                </a:lnTo>
                <a:lnTo>
                  <a:pt x="1533144" y="184150"/>
                </a:lnTo>
                <a:lnTo>
                  <a:pt x="1533144" y="920750"/>
                </a:lnTo>
                <a:lnTo>
                  <a:pt x="1526567" y="969703"/>
                </a:lnTo>
                <a:lnTo>
                  <a:pt x="1508007" y="1013693"/>
                </a:lnTo>
                <a:lnTo>
                  <a:pt x="1479216" y="1050963"/>
                </a:lnTo>
                <a:lnTo>
                  <a:pt x="1441948" y="1079757"/>
                </a:lnTo>
                <a:lnTo>
                  <a:pt x="1397956" y="1098321"/>
                </a:lnTo>
                <a:lnTo>
                  <a:pt x="1348994" y="1104900"/>
                </a:lnTo>
                <a:lnTo>
                  <a:pt x="184150" y="1104900"/>
                </a:lnTo>
                <a:lnTo>
                  <a:pt x="135196" y="1098321"/>
                </a:lnTo>
                <a:lnTo>
                  <a:pt x="91206" y="1079757"/>
                </a:lnTo>
                <a:lnTo>
                  <a:pt x="53936" y="1050963"/>
                </a:lnTo>
                <a:lnTo>
                  <a:pt x="25142" y="1013693"/>
                </a:lnTo>
                <a:lnTo>
                  <a:pt x="6578" y="969703"/>
                </a:lnTo>
                <a:lnTo>
                  <a:pt x="0" y="920750"/>
                </a:lnTo>
                <a:lnTo>
                  <a:pt x="0" y="18415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96951" y="5300345"/>
            <a:ext cx="113855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Arial"/>
                <a:cs typeface="Arial"/>
              </a:rPr>
              <a:t>Налоговые</a:t>
            </a:r>
            <a:endParaRPr sz="17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3642" y="5583750"/>
            <a:ext cx="1408483" cy="637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2026 – 23 333,100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2027 – 25 123,200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2028 – 26 996,000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013203" y="5214137"/>
            <a:ext cx="1531620" cy="1104900"/>
          </a:xfrm>
          <a:custGeom>
            <a:avLst/>
            <a:gdLst/>
            <a:ahLst/>
            <a:cxnLst/>
            <a:rect l="l" t="t" r="r" b="b"/>
            <a:pathLst>
              <a:path w="1531620" h="1104900">
                <a:moveTo>
                  <a:pt x="1347470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920750"/>
                </a:lnTo>
                <a:lnTo>
                  <a:pt x="6576" y="969703"/>
                </a:lnTo>
                <a:lnTo>
                  <a:pt x="25136" y="1013693"/>
                </a:lnTo>
                <a:lnTo>
                  <a:pt x="53927" y="1050963"/>
                </a:lnTo>
                <a:lnTo>
                  <a:pt x="91195" y="1079757"/>
                </a:lnTo>
                <a:lnTo>
                  <a:pt x="135187" y="1098321"/>
                </a:lnTo>
                <a:lnTo>
                  <a:pt x="184150" y="1104900"/>
                </a:lnTo>
                <a:lnTo>
                  <a:pt x="1347470" y="1104900"/>
                </a:lnTo>
                <a:lnTo>
                  <a:pt x="1396432" y="1098321"/>
                </a:lnTo>
                <a:lnTo>
                  <a:pt x="1440424" y="1079757"/>
                </a:lnTo>
                <a:lnTo>
                  <a:pt x="1477692" y="1050963"/>
                </a:lnTo>
                <a:lnTo>
                  <a:pt x="1506483" y="1013693"/>
                </a:lnTo>
                <a:lnTo>
                  <a:pt x="1525043" y="969703"/>
                </a:lnTo>
                <a:lnTo>
                  <a:pt x="1531620" y="920750"/>
                </a:lnTo>
                <a:lnTo>
                  <a:pt x="1531620" y="184150"/>
                </a:lnTo>
                <a:lnTo>
                  <a:pt x="1525043" y="135187"/>
                </a:lnTo>
                <a:lnTo>
                  <a:pt x="1506483" y="91195"/>
                </a:lnTo>
                <a:lnTo>
                  <a:pt x="1477692" y="53927"/>
                </a:lnTo>
                <a:lnTo>
                  <a:pt x="1440424" y="25136"/>
                </a:lnTo>
                <a:lnTo>
                  <a:pt x="1396432" y="6576"/>
                </a:lnTo>
                <a:lnTo>
                  <a:pt x="1347470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17776" y="5219700"/>
            <a:ext cx="1531620" cy="1104900"/>
          </a:xfrm>
          <a:custGeom>
            <a:avLst/>
            <a:gdLst/>
            <a:ahLst/>
            <a:cxnLst/>
            <a:rect l="l" t="t" r="r" b="b"/>
            <a:pathLst>
              <a:path w="1531620" h="1104900">
                <a:moveTo>
                  <a:pt x="0" y="184150"/>
                </a:moveTo>
                <a:lnTo>
                  <a:pt x="6576" y="135187"/>
                </a:lnTo>
                <a:lnTo>
                  <a:pt x="25136" y="91195"/>
                </a:lnTo>
                <a:lnTo>
                  <a:pt x="53927" y="53927"/>
                </a:lnTo>
                <a:lnTo>
                  <a:pt x="91195" y="25136"/>
                </a:lnTo>
                <a:lnTo>
                  <a:pt x="135187" y="6576"/>
                </a:lnTo>
                <a:lnTo>
                  <a:pt x="184150" y="0"/>
                </a:lnTo>
                <a:lnTo>
                  <a:pt x="1347470" y="0"/>
                </a:lnTo>
                <a:lnTo>
                  <a:pt x="1396432" y="6576"/>
                </a:lnTo>
                <a:lnTo>
                  <a:pt x="1440424" y="25136"/>
                </a:lnTo>
                <a:lnTo>
                  <a:pt x="1477692" y="53927"/>
                </a:lnTo>
                <a:lnTo>
                  <a:pt x="1506483" y="91195"/>
                </a:lnTo>
                <a:lnTo>
                  <a:pt x="1525043" y="135187"/>
                </a:lnTo>
                <a:lnTo>
                  <a:pt x="1531620" y="184150"/>
                </a:lnTo>
                <a:lnTo>
                  <a:pt x="1531620" y="920750"/>
                </a:lnTo>
                <a:lnTo>
                  <a:pt x="1525043" y="969703"/>
                </a:lnTo>
                <a:lnTo>
                  <a:pt x="1506483" y="1013693"/>
                </a:lnTo>
                <a:lnTo>
                  <a:pt x="1477692" y="1050963"/>
                </a:lnTo>
                <a:lnTo>
                  <a:pt x="1440424" y="1079757"/>
                </a:lnTo>
                <a:lnTo>
                  <a:pt x="1396432" y="1098321"/>
                </a:lnTo>
                <a:lnTo>
                  <a:pt x="1347470" y="1104900"/>
                </a:lnTo>
                <a:lnTo>
                  <a:pt x="184150" y="1104900"/>
                </a:lnTo>
                <a:lnTo>
                  <a:pt x="135187" y="1098321"/>
                </a:lnTo>
                <a:lnTo>
                  <a:pt x="91195" y="1079757"/>
                </a:lnTo>
                <a:lnTo>
                  <a:pt x="53927" y="1050963"/>
                </a:lnTo>
                <a:lnTo>
                  <a:pt x="25136" y="1013693"/>
                </a:lnTo>
                <a:lnTo>
                  <a:pt x="6576" y="969703"/>
                </a:lnTo>
                <a:lnTo>
                  <a:pt x="0" y="920750"/>
                </a:lnTo>
                <a:lnTo>
                  <a:pt x="0" y="184150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094357" y="5351956"/>
            <a:ext cx="137795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>
                <a:latin typeface="Arial"/>
                <a:cs typeface="Arial"/>
              </a:rPr>
              <a:t>Неналоговые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25133" y="5634977"/>
            <a:ext cx="1320716" cy="637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2026- 16 155,600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2027 -16 508,200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2028 -16 875,100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805428" y="5219700"/>
            <a:ext cx="1533525" cy="1104900"/>
          </a:xfrm>
          <a:custGeom>
            <a:avLst/>
            <a:gdLst/>
            <a:ahLst/>
            <a:cxnLst/>
            <a:rect l="l" t="t" r="r" b="b"/>
            <a:pathLst>
              <a:path w="1533525" h="1104900">
                <a:moveTo>
                  <a:pt x="1348994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920750"/>
                </a:lnTo>
                <a:lnTo>
                  <a:pt x="6576" y="969703"/>
                </a:lnTo>
                <a:lnTo>
                  <a:pt x="25136" y="1013693"/>
                </a:lnTo>
                <a:lnTo>
                  <a:pt x="53927" y="1050963"/>
                </a:lnTo>
                <a:lnTo>
                  <a:pt x="91195" y="1079757"/>
                </a:lnTo>
                <a:lnTo>
                  <a:pt x="135187" y="1098321"/>
                </a:lnTo>
                <a:lnTo>
                  <a:pt x="184150" y="1104900"/>
                </a:lnTo>
                <a:lnTo>
                  <a:pt x="1348994" y="1104900"/>
                </a:lnTo>
                <a:lnTo>
                  <a:pt x="1397956" y="1098321"/>
                </a:lnTo>
                <a:lnTo>
                  <a:pt x="1441948" y="1079757"/>
                </a:lnTo>
                <a:lnTo>
                  <a:pt x="1479216" y="1050963"/>
                </a:lnTo>
                <a:lnTo>
                  <a:pt x="1508007" y="1013693"/>
                </a:lnTo>
                <a:lnTo>
                  <a:pt x="1526567" y="969703"/>
                </a:lnTo>
                <a:lnTo>
                  <a:pt x="1533144" y="920750"/>
                </a:lnTo>
                <a:lnTo>
                  <a:pt x="1533144" y="184150"/>
                </a:lnTo>
                <a:lnTo>
                  <a:pt x="1526567" y="135187"/>
                </a:lnTo>
                <a:lnTo>
                  <a:pt x="1508007" y="91195"/>
                </a:lnTo>
                <a:lnTo>
                  <a:pt x="1479216" y="53927"/>
                </a:lnTo>
                <a:lnTo>
                  <a:pt x="1441948" y="25136"/>
                </a:lnTo>
                <a:lnTo>
                  <a:pt x="1397956" y="6576"/>
                </a:lnTo>
                <a:lnTo>
                  <a:pt x="1348994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05428" y="5219700"/>
            <a:ext cx="1533525" cy="1104900"/>
          </a:xfrm>
          <a:custGeom>
            <a:avLst/>
            <a:gdLst/>
            <a:ahLst/>
            <a:cxnLst/>
            <a:rect l="l" t="t" r="r" b="b"/>
            <a:pathLst>
              <a:path w="1533525" h="1104900">
                <a:moveTo>
                  <a:pt x="0" y="184150"/>
                </a:moveTo>
                <a:lnTo>
                  <a:pt x="6576" y="135187"/>
                </a:lnTo>
                <a:lnTo>
                  <a:pt x="25136" y="91195"/>
                </a:lnTo>
                <a:lnTo>
                  <a:pt x="53927" y="53927"/>
                </a:lnTo>
                <a:lnTo>
                  <a:pt x="91195" y="25136"/>
                </a:lnTo>
                <a:lnTo>
                  <a:pt x="135187" y="6576"/>
                </a:lnTo>
                <a:lnTo>
                  <a:pt x="184150" y="0"/>
                </a:lnTo>
                <a:lnTo>
                  <a:pt x="1348994" y="0"/>
                </a:lnTo>
                <a:lnTo>
                  <a:pt x="1397956" y="6576"/>
                </a:lnTo>
                <a:lnTo>
                  <a:pt x="1441948" y="25136"/>
                </a:lnTo>
                <a:lnTo>
                  <a:pt x="1479216" y="53927"/>
                </a:lnTo>
                <a:lnTo>
                  <a:pt x="1508007" y="91195"/>
                </a:lnTo>
                <a:lnTo>
                  <a:pt x="1526567" y="135187"/>
                </a:lnTo>
                <a:lnTo>
                  <a:pt x="1533144" y="184150"/>
                </a:lnTo>
                <a:lnTo>
                  <a:pt x="1533144" y="920750"/>
                </a:lnTo>
                <a:lnTo>
                  <a:pt x="1526567" y="969703"/>
                </a:lnTo>
                <a:lnTo>
                  <a:pt x="1508007" y="1013693"/>
                </a:lnTo>
                <a:lnTo>
                  <a:pt x="1479216" y="1050963"/>
                </a:lnTo>
                <a:lnTo>
                  <a:pt x="1441948" y="1079757"/>
                </a:lnTo>
                <a:lnTo>
                  <a:pt x="1397956" y="1098321"/>
                </a:lnTo>
                <a:lnTo>
                  <a:pt x="1348994" y="1104900"/>
                </a:lnTo>
                <a:lnTo>
                  <a:pt x="184150" y="1104900"/>
                </a:lnTo>
                <a:lnTo>
                  <a:pt x="135187" y="1098321"/>
                </a:lnTo>
                <a:lnTo>
                  <a:pt x="91195" y="1079757"/>
                </a:lnTo>
                <a:lnTo>
                  <a:pt x="53927" y="1050963"/>
                </a:lnTo>
                <a:lnTo>
                  <a:pt x="25136" y="1013693"/>
                </a:lnTo>
                <a:lnTo>
                  <a:pt x="6576" y="969703"/>
                </a:lnTo>
                <a:lnTo>
                  <a:pt x="0" y="920750"/>
                </a:lnTo>
                <a:lnTo>
                  <a:pt x="0" y="18415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909948" y="5268136"/>
            <a:ext cx="131572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Arial"/>
                <a:cs typeface="Arial"/>
              </a:rPr>
              <a:t>Безвозмездные</a:t>
            </a:r>
            <a:endParaRPr sz="1400" dirty="0">
              <a:latin typeface="Arial"/>
              <a:cs typeface="Arial"/>
            </a:endParaRPr>
          </a:p>
          <a:p>
            <a:pPr marL="45085" algn="ctr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поступления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73562" y="5697855"/>
            <a:ext cx="1398398" cy="637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5" dirty="0" smtClean="0">
                <a:latin typeface="Arial"/>
                <a:cs typeface="Arial"/>
              </a:rPr>
              <a:t>2026 – 3 318,355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5" dirty="0" smtClean="0">
                <a:latin typeface="Arial"/>
                <a:cs typeface="Arial"/>
              </a:rPr>
              <a:t>2027 – 3 241,298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5" dirty="0" smtClean="0">
                <a:latin typeface="Arial"/>
                <a:cs typeface="Arial"/>
              </a:rPr>
              <a:t>2028 – 3 288,820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126222" y="5230950"/>
            <a:ext cx="1533525" cy="1104900"/>
          </a:xfrm>
          <a:custGeom>
            <a:avLst/>
            <a:gdLst/>
            <a:ahLst/>
            <a:cxnLst/>
            <a:rect l="l" t="t" r="r" b="b"/>
            <a:pathLst>
              <a:path w="1533525" h="1104900">
                <a:moveTo>
                  <a:pt x="1348994" y="0"/>
                </a:moveTo>
                <a:lnTo>
                  <a:pt x="184150" y="0"/>
                </a:lnTo>
                <a:lnTo>
                  <a:pt x="135187" y="6576"/>
                </a:lnTo>
                <a:lnTo>
                  <a:pt x="91195" y="25136"/>
                </a:lnTo>
                <a:lnTo>
                  <a:pt x="53927" y="53927"/>
                </a:lnTo>
                <a:lnTo>
                  <a:pt x="25136" y="91195"/>
                </a:lnTo>
                <a:lnTo>
                  <a:pt x="6576" y="135187"/>
                </a:lnTo>
                <a:lnTo>
                  <a:pt x="0" y="184150"/>
                </a:lnTo>
                <a:lnTo>
                  <a:pt x="0" y="920750"/>
                </a:lnTo>
                <a:lnTo>
                  <a:pt x="6576" y="969703"/>
                </a:lnTo>
                <a:lnTo>
                  <a:pt x="25136" y="1013693"/>
                </a:lnTo>
                <a:lnTo>
                  <a:pt x="53927" y="1050963"/>
                </a:lnTo>
                <a:lnTo>
                  <a:pt x="91195" y="1079757"/>
                </a:lnTo>
                <a:lnTo>
                  <a:pt x="135187" y="1098321"/>
                </a:lnTo>
                <a:lnTo>
                  <a:pt x="184150" y="1104900"/>
                </a:lnTo>
                <a:lnTo>
                  <a:pt x="1348994" y="1104900"/>
                </a:lnTo>
                <a:lnTo>
                  <a:pt x="1397956" y="1098321"/>
                </a:lnTo>
                <a:lnTo>
                  <a:pt x="1441948" y="1079757"/>
                </a:lnTo>
                <a:lnTo>
                  <a:pt x="1479216" y="1050963"/>
                </a:lnTo>
                <a:lnTo>
                  <a:pt x="1508007" y="1013693"/>
                </a:lnTo>
                <a:lnTo>
                  <a:pt x="1526567" y="969703"/>
                </a:lnTo>
                <a:lnTo>
                  <a:pt x="1533144" y="920750"/>
                </a:lnTo>
                <a:lnTo>
                  <a:pt x="1533144" y="184150"/>
                </a:lnTo>
                <a:lnTo>
                  <a:pt x="1526567" y="135187"/>
                </a:lnTo>
                <a:lnTo>
                  <a:pt x="1508007" y="91195"/>
                </a:lnTo>
                <a:lnTo>
                  <a:pt x="1479216" y="53927"/>
                </a:lnTo>
                <a:lnTo>
                  <a:pt x="1441948" y="25136"/>
                </a:lnTo>
                <a:lnTo>
                  <a:pt x="1397956" y="6576"/>
                </a:lnTo>
                <a:lnTo>
                  <a:pt x="1348994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26223" y="5214137"/>
            <a:ext cx="1533525" cy="1104900"/>
          </a:xfrm>
          <a:custGeom>
            <a:avLst/>
            <a:gdLst/>
            <a:ahLst/>
            <a:cxnLst/>
            <a:rect l="l" t="t" r="r" b="b"/>
            <a:pathLst>
              <a:path w="1533525" h="1104900">
                <a:moveTo>
                  <a:pt x="0" y="184150"/>
                </a:moveTo>
                <a:lnTo>
                  <a:pt x="6576" y="135187"/>
                </a:lnTo>
                <a:lnTo>
                  <a:pt x="25136" y="91195"/>
                </a:lnTo>
                <a:lnTo>
                  <a:pt x="53927" y="53927"/>
                </a:lnTo>
                <a:lnTo>
                  <a:pt x="91195" y="25136"/>
                </a:lnTo>
                <a:lnTo>
                  <a:pt x="135187" y="6576"/>
                </a:lnTo>
                <a:lnTo>
                  <a:pt x="184150" y="0"/>
                </a:lnTo>
                <a:lnTo>
                  <a:pt x="1348994" y="0"/>
                </a:lnTo>
                <a:lnTo>
                  <a:pt x="1397956" y="6576"/>
                </a:lnTo>
                <a:lnTo>
                  <a:pt x="1441948" y="25136"/>
                </a:lnTo>
                <a:lnTo>
                  <a:pt x="1479216" y="53927"/>
                </a:lnTo>
                <a:lnTo>
                  <a:pt x="1508007" y="91195"/>
                </a:lnTo>
                <a:lnTo>
                  <a:pt x="1526567" y="135187"/>
                </a:lnTo>
                <a:lnTo>
                  <a:pt x="1533144" y="184150"/>
                </a:lnTo>
                <a:lnTo>
                  <a:pt x="1533144" y="920750"/>
                </a:lnTo>
                <a:lnTo>
                  <a:pt x="1526567" y="969703"/>
                </a:lnTo>
                <a:lnTo>
                  <a:pt x="1508007" y="1013693"/>
                </a:lnTo>
                <a:lnTo>
                  <a:pt x="1479216" y="1050963"/>
                </a:lnTo>
                <a:lnTo>
                  <a:pt x="1441948" y="1079757"/>
                </a:lnTo>
                <a:lnTo>
                  <a:pt x="1397956" y="1098321"/>
                </a:lnTo>
                <a:lnTo>
                  <a:pt x="1348994" y="1104900"/>
                </a:lnTo>
                <a:lnTo>
                  <a:pt x="184150" y="1104900"/>
                </a:lnTo>
                <a:lnTo>
                  <a:pt x="135187" y="1098321"/>
                </a:lnTo>
                <a:lnTo>
                  <a:pt x="91195" y="1079757"/>
                </a:lnTo>
                <a:lnTo>
                  <a:pt x="53927" y="1050963"/>
                </a:lnTo>
                <a:lnTo>
                  <a:pt x="25136" y="1013693"/>
                </a:lnTo>
                <a:lnTo>
                  <a:pt x="6576" y="969703"/>
                </a:lnTo>
                <a:lnTo>
                  <a:pt x="0" y="920750"/>
                </a:lnTo>
                <a:lnTo>
                  <a:pt x="0" y="18415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203718" y="5315902"/>
            <a:ext cx="13804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Непрограммные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03718" y="5555297"/>
            <a:ext cx="1380489" cy="637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2026 – 1 164,154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2027 – 2 270,725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spc="-10" dirty="0" smtClean="0">
                <a:latin typeface="Arial"/>
                <a:cs typeface="Arial"/>
              </a:rPr>
              <a:t>2028 – 3 483,103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53642" y="265267"/>
            <a:ext cx="8578141" cy="14546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85800" y="475233"/>
            <a:ext cx="81534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0870">
              <a:lnSpc>
                <a:spcPct val="100000"/>
              </a:lnSpc>
              <a:spcBef>
                <a:spcPts val="100"/>
              </a:spcBef>
            </a:pPr>
            <a:r>
              <a:rPr lang="ru-RU" sz="2000" i="1" spc="-40" dirty="0" smtClean="0">
                <a:latin typeface="Arial"/>
                <a:cs typeface="Arial"/>
              </a:rPr>
              <a:t>      </a:t>
            </a:r>
            <a:r>
              <a:rPr sz="2000" i="1" spc="-40" dirty="0" smtClean="0">
                <a:latin typeface="Arial"/>
                <a:cs typeface="Arial"/>
              </a:rPr>
              <a:t>СТРУКТУРА</a:t>
            </a:r>
            <a:r>
              <a:rPr sz="2000" i="1" spc="-15" dirty="0" smtClean="0">
                <a:latin typeface="Arial"/>
                <a:cs typeface="Arial"/>
              </a:rPr>
              <a:t> </a:t>
            </a:r>
            <a:r>
              <a:rPr sz="2000" i="1" spc="-25" dirty="0">
                <a:latin typeface="Arial"/>
                <a:cs typeface="Arial"/>
              </a:rPr>
              <a:t>БЮДЖЕТА</a:t>
            </a:r>
            <a:endParaRPr sz="20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lang="ru-RU" sz="2000" i="1" spc="-10" dirty="0" smtClean="0">
                <a:latin typeface="Arial"/>
                <a:cs typeface="Arial"/>
              </a:rPr>
              <a:t>Зуй</a:t>
            </a:r>
            <a:r>
              <a:rPr sz="2000" i="1" spc="-10" dirty="0" err="1" smtClean="0">
                <a:latin typeface="Arial"/>
                <a:cs typeface="Arial"/>
              </a:rPr>
              <a:t>ского</a:t>
            </a:r>
            <a:r>
              <a:rPr sz="2000" i="1" spc="-10" dirty="0" smtClean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сельского </a:t>
            </a:r>
            <a:r>
              <a:rPr sz="2000" i="1" spc="-10" dirty="0" err="1">
                <a:latin typeface="Arial"/>
                <a:cs typeface="Arial"/>
              </a:rPr>
              <a:t>поселения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15" dirty="0" err="1" smtClean="0">
                <a:latin typeface="Arial"/>
                <a:cs typeface="Arial"/>
              </a:rPr>
              <a:t>Белогор</a:t>
            </a:r>
            <a:r>
              <a:rPr sz="2000" i="1" spc="-15" dirty="0" err="1" smtClean="0">
                <a:latin typeface="Arial"/>
                <a:cs typeface="Arial"/>
              </a:rPr>
              <a:t>ского</a:t>
            </a:r>
            <a:r>
              <a:rPr sz="2000" i="1" spc="-15" dirty="0" smtClean="0">
                <a:latin typeface="Arial"/>
                <a:cs typeface="Arial"/>
              </a:rPr>
              <a:t> </a:t>
            </a:r>
            <a:r>
              <a:rPr sz="2000" i="1" spc="-5" dirty="0" err="1" smtClean="0">
                <a:latin typeface="Arial"/>
                <a:cs typeface="Arial"/>
              </a:rPr>
              <a:t>района</a:t>
            </a:r>
            <a:r>
              <a:rPr lang="ru-RU" sz="2000" i="1" spc="-5" dirty="0" smtClean="0">
                <a:latin typeface="Arial"/>
                <a:cs typeface="Arial"/>
              </a:rPr>
              <a:t> Республики Крым</a:t>
            </a:r>
            <a:r>
              <a:rPr sz="2000" i="1" spc="-5" dirty="0" smtClean="0">
                <a:latin typeface="Arial"/>
                <a:cs typeface="Arial"/>
              </a:rPr>
              <a:t>  </a:t>
            </a:r>
            <a:r>
              <a:rPr sz="2000" i="1" dirty="0" err="1">
                <a:latin typeface="Arial"/>
                <a:cs typeface="Arial"/>
              </a:rPr>
              <a:t>на</a:t>
            </a:r>
            <a:r>
              <a:rPr sz="2000" i="1" dirty="0">
                <a:latin typeface="Arial"/>
                <a:cs typeface="Arial"/>
              </a:rPr>
              <a:t> </a:t>
            </a:r>
            <a:r>
              <a:rPr sz="2000" i="1" spc="-5" dirty="0" smtClean="0">
                <a:latin typeface="Arial"/>
                <a:cs typeface="Arial"/>
              </a:rPr>
              <a:t>20</a:t>
            </a:r>
            <a:r>
              <a:rPr lang="ru-RU" sz="2000" i="1" spc="-5" dirty="0" smtClean="0">
                <a:latin typeface="Arial"/>
                <a:cs typeface="Arial"/>
              </a:rPr>
              <a:t>26</a:t>
            </a:r>
            <a:r>
              <a:rPr sz="2000" i="1" spc="-35" dirty="0" smtClean="0">
                <a:latin typeface="Arial"/>
                <a:cs typeface="Arial"/>
              </a:rPr>
              <a:t> </a:t>
            </a:r>
            <a:r>
              <a:rPr lang="ru-RU" sz="2000" i="1" spc="-35" dirty="0" smtClean="0">
                <a:latin typeface="Arial"/>
                <a:cs typeface="Arial"/>
              </a:rPr>
              <a:t>и плановый период 2027 и 2028 </a:t>
            </a:r>
            <a:r>
              <a:rPr sz="2000" i="1" spc="-15" dirty="0" err="1" smtClean="0">
                <a:latin typeface="Arial"/>
                <a:cs typeface="Arial"/>
              </a:rPr>
              <a:t>год</a:t>
            </a:r>
            <a:r>
              <a:rPr lang="ru-RU" sz="2000" i="1" spc="-15" dirty="0" err="1" smtClean="0">
                <a:latin typeface="Arial"/>
                <a:cs typeface="Arial"/>
              </a:rPr>
              <a:t>ов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495800" y="4038600"/>
            <a:ext cx="1143000" cy="8580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79520" y="3860291"/>
            <a:ext cx="2438400" cy="381000"/>
          </a:xfrm>
          <a:custGeom>
            <a:avLst/>
            <a:gdLst/>
            <a:ahLst/>
            <a:cxnLst/>
            <a:rect l="l" t="t" r="r" b="b"/>
            <a:pathLst>
              <a:path w="2438400" h="381000">
                <a:moveTo>
                  <a:pt x="2374900" y="0"/>
                </a:moveTo>
                <a:lnTo>
                  <a:pt x="63500" y="0"/>
                </a:lnTo>
                <a:lnTo>
                  <a:pt x="38790" y="4992"/>
                </a:lnTo>
                <a:lnTo>
                  <a:pt x="18605" y="18605"/>
                </a:lnTo>
                <a:lnTo>
                  <a:pt x="4992" y="38790"/>
                </a:lnTo>
                <a:lnTo>
                  <a:pt x="0" y="63499"/>
                </a:lnTo>
                <a:lnTo>
                  <a:pt x="0" y="317499"/>
                </a:lnTo>
                <a:lnTo>
                  <a:pt x="4992" y="342209"/>
                </a:lnTo>
                <a:lnTo>
                  <a:pt x="18605" y="362394"/>
                </a:lnTo>
                <a:lnTo>
                  <a:pt x="38790" y="376007"/>
                </a:lnTo>
                <a:lnTo>
                  <a:pt x="63500" y="380999"/>
                </a:lnTo>
                <a:lnTo>
                  <a:pt x="2374900" y="380999"/>
                </a:lnTo>
                <a:lnTo>
                  <a:pt x="2399609" y="376007"/>
                </a:lnTo>
                <a:lnTo>
                  <a:pt x="2419794" y="362394"/>
                </a:lnTo>
                <a:lnTo>
                  <a:pt x="2433407" y="342209"/>
                </a:lnTo>
                <a:lnTo>
                  <a:pt x="2438400" y="317499"/>
                </a:lnTo>
                <a:lnTo>
                  <a:pt x="2438400" y="63499"/>
                </a:lnTo>
                <a:lnTo>
                  <a:pt x="2433407" y="38790"/>
                </a:lnTo>
                <a:lnTo>
                  <a:pt x="2419794" y="18605"/>
                </a:lnTo>
                <a:lnTo>
                  <a:pt x="2399609" y="4992"/>
                </a:lnTo>
                <a:lnTo>
                  <a:pt x="2374900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940555" y="3896359"/>
            <a:ext cx="2119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66"/>
                </a:solidFill>
                <a:latin typeface="Arial"/>
                <a:cs typeface="Arial"/>
              </a:rPr>
              <a:t>Сбалансированный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7260" y="251459"/>
            <a:ext cx="7443216" cy="699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6124" y="2537460"/>
            <a:ext cx="2573275" cy="740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2942" y="2729547"/>
            <a:ext cx="19589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663300"/>
                </a:solidFill>
                <a:latin typeface="Times New Roman"/>
                <a:cs typeface="Times New Roman"/>
              </a:rPr>
              <a:t>Налоговые</a:t>
            </a:r>
            <a:r>
              <a:rPr sz="1800" b="1" spc="-45" dirty="0">
                <a:solidFill>
                  <a:srgbClr val="663300"/>
                </a:solidFill>
                <a:latin typeface="Times New Roman"/>
                <a:cs typeface="Times New Roman"/>
              </a:rPr>
              <a:t> </a:t>
            </a:r>
            <a:r>
              <a:rPr sz="1800" b="1" spc="-35" dirty="0">
                <a:solidFill>
                  <a:srgbClr val="663300"/>
                </a:solidFill>
                <a:latin typeface="Times New Roman"/>
                <a:cs typeface="Times New Roman"/>
              </a:rPr>
              <a:t>доходы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08628" y="2542032"/>
            <a:ext cx="3112771" cy="736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79952" y="2813430"/>
            <a:ext cx="2049525" cy="1898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21400" y="2514600"/>
            <a:ext cx="2818130" cy="7635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04659" y="2592323"/>
            <a:ext cx="15646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80" marR="5080" indent="-1066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Б</a:t>
            </a:r>
            <a:r>
              <a:rPr sz="1800" b="1" dirty="0">
                <a:solidFill>
                  <a:srgbClr val="006FC0"/>
                </a:solidFill>
                <a:latin typeface="Times New Roman"/>
                <a:cs typeface="Times New Roman"/>
              </a:rPr>
              <a:t>ез</a:t>
            </a:r>
            <a:r>
              <a:rPr sz="1800" b="1" spc="-15" dirty="0">
                <a:solidFill>
                  <a:srgbClr val="006FC0"/>
                </a:solidFill>
                <a:latin typeface="Times New Roman"/>
                <a:cs typeface="Times New Roman"/>
              </a:rPr>
              <a:t>в</a:t>
            </a:r>
            <a:r>
              <a:rPr sz="1800" b="1" dirty="0">
                <a:solidFill>
                  <a:srgbClr val="006FC0"/>
                </a:solidFill>
                <a:latin typeface="Times New Roman"/>
                <a:cs typeface="Times New Roman"/>
              </a:rPr>
              <a:t>о</a:t>
            </a:r>
            <a:r>
              <a:rPr sz="1800" b="1" spc="-25" dirty="0">
                <a:solidFill>
                  <a:srgbClr val="006FC0"/>
                </a:solidFill>
                <a:latin typeface="Times New Roman"/>
                <a:cs typeface="Times New Roman"/>
              </a:rPr>
              <a:t>з</a:t>
            </a:r>
            <a:r>
              <a:rPr sz="18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м</a:t>
            </a:r>
            <a:r>
              <a:rPr sz="1800" b="1" dirty="0">
                <a:solidFill>
                  <a:srgbClr val="006FC0"/>
                </a:solidFill>
                <a:latin typeface="Times New Roman"/>
                <a:cs typeface="Times New Roman"/>
              </a:rPr>
              <a:t>е</a:t>
            </a:r>
            <a:r>
              <a:rPr sz="1800" b="1" spc="-45" dirty="0">
                <a:solidFill>
                  <a:srgbClr val="006FC0"/>
                </a:solidFill>
                <a:latin typeface="Times New Roman"/>
                <a:cs typeface="Times New Roman"/>
              </a:rPr>
              <a:t>з</a:t>
            </a:r>
            <a:r>
              <a:rPr sz="1800" b="1" spc="0" dirty="0">
                <a:solidFill>
                  <a:srgbClr val="006FC0"/>
                </a:solidFill>
                <a:latin typeface="Times New Roman"/>
                <a:cs typeface="Times New Roman"/>
              </a:rPr>
              <a:t>д</a:t>
            </a:r>
            <a:r>
              <a:rPr sz="1800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ные  поступления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58244" y="1568196"/>
            <a:ext cx="594359" cy="1083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49589" y="1568196"/>
            <a:ext cx="598932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87768" y="1568196"/>
            <a:ext cx="594359" cy="10835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1444" y="3477046"/>
            <a:ext cx="2477956" cy="319831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12700" rIns="0" bIns="0" rtlCol="0">
            <a:spAutoFit/>
          </a:bodyPr>
          <a:lstStyle/>
          <a:p>
            <a:pPr marL="127000" marR="121920" indent="5334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Verdana"/>
                <a:cs typeface="Verdana"/>
              </a:rPr>
              <a:t>доходы от  </a:t>
            </a:r>
            <a:r>
              <a:rPr sz="1600" spc="-5" dirty="0">
                <a:latin typeface="Verdana"/>
                <a:cs typeface="Verdana"/>
              </a:rPr>
              <a:t>предусмотренных  налоговым  законодательством  РФ федеральных,  региональных </a:t>
            </a:r>
            <a:r>
              <a:rPr sz="1600" dirty="0">
                <a:latin typeface="Verdana"/>
                <a:cs typeface="Verdana"/>
              </a:rPr>
              <a:t>и  </a:t>
            </a:r>
            <a:r>
              <a:rPr sz="1600" spc="-5" dirty="0">
                <a:latin typeface="Verdana"/>
                <a:cs typeface="Verdana"/>
              </a:rPr>
              <a:t>местных налогов</a:t>
            </a:r>
            <a:r>
              <a:rPr sz="1600" spc="-9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и</a:t>
            </a:r>
          </a:p>
          <a:p>
            <a:pPr algn="ctr">
              <a:lnSpc>
                <a:spcPts val="1910"/>
              </a:lnSpc>
            </a:pPr>
            <a:r>
              <a:rPr sz="1600" spc="-5" dirty="0">
                <a:latin typeface="Verdana"/>
                <a:cs typeface="Verdana"/>
              </a:rPr>
              <a:t>сборов,</a:t>
            </a:r>
            <a:r>
              <a:rPr sz="1600" spc="-4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специальных</a:t>
            </a:r>
            <a:endParaRPr sz="1600" dirty="0">
              <a:latin typeface="Verdana"/>
              <a:cs typeface="Verdana"/>
            </a:endParaRPr>
          </a:p>
          <a:p>
            <a:pPr algn="ctr">
              <a:lnSpc>
                <a:spcPts val="1910"/>
              </a:lnSpc>
            </a:pPr>
            <a:r>
              <a:rPr sz="1600" spc="-5" dirty="0" err="1">
                <a:latin typeface="Verdana"/>
                <a:cs typeface="Verdana"/>
              </a:rPr>
              <a:t>налоговых</a:t>
            </a:r>
            <a:r>
              <a:rPr sz="1600" spc="-60" dirty="0">
                <a:latin typeface="Verdana"/>
                <a:cs typeface="Verdana"/>
              </a:rPr>
              <a:t> </a:t>
            </a:r>
            <a:r>
              <a:rPr sz="1600" spc="-5" dirty="0" err="1" smtClean="0">
                <a:latin typeface="Verdana"/>
                <a:cs typeface="Verdana"/>
              </a:rPr>
              <a:t>режимов</a:t>
            </a:r>
            <a:endParaRPr lang="ru-RU" sz="1600" spc="-5" dirty="0" smtClean="0">
              <a:latin typeface="Verdana"/>
              <a:cs typeface="Verdana"/>
            </a:endParaRPr>
          </a:p>
          <a:p>
            <a:pPr algn="ctr">
              <a:lnSpc>
                <a:spcPts val="1910"/>
              </a:lnSpc>
            </a:pPr>
            <a:endParaRPr lang="ru-RU" sz="1600" spc="-5" dirty="0">
              <a:latin typeface="Verdana"/>
              <a:cs typeface="Verdana"/>
            </a:endParaRPr>
          </a:p>
          <a:p>
            <a:pPr algn="ctr">
              <a:lnSpc>
                <a:spcPts val="1910"/>
              </a:lnSpc>
            </a:pPr>
            <a:endParaRPr lang="ru-RU" sz="1600" spc="-5" dirty="0" smtClean="0">
              <a:latin typeface="Verdana"/>
              <a:cs typeface="Verdana"/>
            </a:endParaRPr>
          </a:p>
          <a:p>
            <a:pPr algn="ctr">
              <a:lnSpc>
                <a:spcPts val="1910"/>
              </a:lnSpc>
            </a:pPr>
            <a:endParaRPr lang="ru-RU" sz="1600" spc="-5" dirty="0">
              <a:latin typeface="Verdana"/>
              <a:cs typeface="Verdana"/>
            </a:endParaRPr>
          </a:p>
          <a:p>
            <a:pPr algn="ctr">
              <a:lnSpc>
                <a:spcPts val="1910"/>
              </a:lnSpc>
            </a:pPr>
            <a:endParaRPr sz="16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04324" y="3486099"/>
            <a:ext cx="2825305" cy="321370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12700" rIns="0" bIns="0" rtlCol="0">
            <a:spAutoFit/>
          </a:bodyPr>
          <a:lstStyle/>
          <a:p>
            <a:pPr marL="17780" marR="10160" algn="ctr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Verdana"/>
                <a:cs typeface="Verdana"/>
              </a:rPr>
              <a:t>доходы </a:t>
            </a:r>
            <a:r>
              <a:rPr sz="1600" dirty="0">
                <a:latin typeface="Verdana"/>
                <a:cs typeface="Verdana"/>
              </a:rPr>
              <a:t>от </a:t>
            </a:r>
            <a:r>
              <a:rPr sz="1600" spc="-5" dirty="0">
                <a:latin typeface="Verdana"/>
                <a:cs typeface="Verdana"/>
              </a:rPr>
              <a:t>использования  имущества находящегося  </a:t>
            </a:r>
            <a:r>
              <a:rPr sz="1600" dirty="0">
                <a:latin typeface="Verdana"/>
                <a:cs typeface="Verdana"/>
              </a:rPr>
              <a:t>в </a:t>
            </a:r>
            <a:r>
              <a:rPr sz="1600" spc="-5" dirty="0">
                <a:latin typeface="Verdana"/>
                <a:cs typeface="Verdana"/>
              </a:rPr>
              <a:t>муниципальной  собственности, плата за  негативное воздействие  на окружающую</a:t>
            </a:r>
            <a:r>
              <a:rPr sz="1600" spc="-2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среду,</a:t>
            </a:r>
            <a:endParaRPr sz="1600" dirty="0">
              <a:latin typeface="Verdana"/>
              <a:cs typeface="Verdana"/>
            </a:endParaRPr>
          </a:p>
          <a:p>
            <a:pPr marL="352425">
              <a:lnSpc>
                <a:spcPct val="100000"/>
              </a:lnSpc>
            </a:pPr>
            <a:r>
              <a:rPr sz="1600" dirty="0">
                <a:latin typeface="Verdana"/>
                <a:cs typeface="Verdana"/>
              </a:rPr>
              <a:t>доходы от</a:t>
            </a:r>
            <a:r>
              <a:rPr sz="1600" spc="-3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продажи</a:t>
            </a:r>
            <a:endParaRPr sz="1600" dirty="0">
              <a:latin typeface="Verdana"/>
              <a:cs typeface="Verdana"/>
            </a:endParaRPr>
          </a:p>
          <a:p>
            <a:pPr marL="12700" marR="5080" indent="517525">
              <a:lnSpc>
                <a:spcPct val="100000"/>
              </a:lnSpc>
            </a:pPr>
            <a:r>
              <a:rPr sz="1600" spc="-5" dirty="0">
                <a:latin typeface="Verdana"/>
                <a:cs typeface="Verdana"/>
              </a:rPr>
              <a:t>материальных </a:t>
            </a:r>
            <a:r>
              <a:rPr sz="1600" dirty="0">
                <a:latin typeface="Verdana"/>
                <a:cs typeface="Verdana"/>
              </a:rPr>
              <a:t>и  </a:t>
            </a:r>
            <a:r>
              <a:rPr sz="1600" spc="-5" dirty="0">
                <a:latin typeface="Verdana"/>
                <a:cs typeface="Verdana"/>
              </a:rPr>
              <a:t>нематериальных</a:t>
            </a:r>
            <a:r>
              <a:rPr sz="1600" spc="-6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активов,</a:t>
            </a:r>
            <a:endParaRPr sz="16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Verdana"/>
                <a:cs typeface="Verdana"/>
              </a:rPr>
              <a:t>штрафы, </a:t>
            </a:r>
            <a:r>
              <a:rPr sz="1600" spc="-5" dirty="0">
                <a:latin typeface="Verdana"/>
                <a:cs typeface="Verdana"/>
              </a:rPr>
              <a:t>санкции</a:t>
            </a:r>
            <a:r>
              <a:rPr sz="1600" spc="-2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и</a:t>
            </a:r>
          </a:p>
          <a:p>
            <a:pPr algn="ctr">
              <a:lnSpc>
                <a:spcPct val="100000"/>
              </a:lnSpc>
            </a:pPr>
            <a:r>
              <a:rPr sz="1600" spc="-5" dirty="0" err="1">
                <a:latin typeface="Verdana"/>
                <a:cs typeface="Verdana"/>
              </a:rPr>
              <a:t>возмещение</a:t>
            </a:r>
            <a:r>
              <a:rPr sz="1600" spc="-70" dirty="0">
                <a:latin typeface="Verdana"/>
                <a:cs typeface="Verdana"/>
              </a:rPr>
              <a:t> </a:t>
            </a:r>
            <a:r>
              <a:rPr sz="1600" spc="-5" dirty="0" err="1" smtClean="0">
                <a:latin typeface="Verdana"/>
                <a:cs typeface="Verdana"/>
              </a:rPr>
              <a:t>ущерба</a:t>
            </a:r>
            <a:endParaRPr lang="ru-RU" sz="1600" spc="-5" dirty="0" smtClean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endParaRPr lang="ru-RU" sz="1600" spc="-5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endParaRPr sz="1600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17284" y="3482649"/>
            <a:ext cx="2739390" cy="32137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Verdana"/>
                <a:cs typeface="Verdana"/>
              </a:rPr>
              <a:t>поступающие </a:t>
            </a:r>
            <a:r>
              <a:rPr sz="1600" dirty="0">
                <a:latin typeface="Verdana"/>
                <a:cs typeface="Verdana"/>
              </a:rPr>
              <a:t>в </a:t>
            </a:r>
            <a:r>
              <a:rPr sz="1600" spc="-5" dirty="0">
                <a:latin typeface="Verdana"/>
                <a:cs typeface="Verdana"/>
              </a:rPr>
              <a:t>бюджет  </a:t>
            </a:r>
            <a:r>
              <a:rPr sz="1600" dirty="0">
                <a:latin typeface="Verdana"/>
                <a:cs typeface="Verdana"/>
              </a:rPr>
              <a:t>денежные </a:t>
            </a:r>
            <a:r>
              <a:rPr sz="1600" spc="-5" dirty="0">
                <a:latin typeface="Verdana"/>
                <a:cs typeface="Verdana"/>
              </a:rPr>
              <a:t>средства </a:t>
            </a:r>
            <a:r>
              <a:rPr sz="1600" dirty="0">
                <a:latin typeface="Verdana"/>
                <a:cs typeface="Verdana"/>
              </a:rPr>
              <a:t>на  </a:t>
            </a:r>
            <a:r>
              <a:rPr sz="1600" spc="-5" dirty="0">
                <a:latin typeface="Verdana"/>
                <a:cs typeface="Verdana"/>
              </a:rPr>
              <a:t>безвозвратной </a:t>
            </a:r>
            <a:r>
              <a:rPr sz="1600" dirty="0">
                <a:latin typeface="Verdana"/>
                <a:cs typeface="Verdana"/>
              </a:rPr>
              <a:t>и  </a:t>
            </a:r>
            <a:r>
              <a:rPr sz="1600" spc="-5" dirty="0">
                <a:latin typeface="Verdana"/>
                <a:cs typeface="Verdana"/>
              </a:rPr>
              <a:t>безвозмездной </a:t>
            </a:r>
            <a:r>
              <a:rPr sz="1600" spc="-10" dirty="0">
                <a:latin typeface="Verdana"/>
                <a:cs typeface="Verdana"/>
              </a:rPr>
              <a:t>основе </a:t>
            </a:r>
            <a:r>
              <a:rPr sz="1600" spc="-5" dirty="0">
                <a:latin typeface="Verdana"/>
                <a:cs typeface="Verdana"/>
              </a:rPr>
              <a:t>из  других</a:t>
            </a:r>
            <a:r>
              <a:rPr sz="1600" spc="-3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бюджетов</a:t>
            </a:r>
            <a:endParaRPr sz="1600" dirty="0">
              <a:latin typeface="Verdana"/>
              <a:cs typeface="Verdana"/>
            </a:endParaRPr>
          </a:p>
          <a:p>
            <a:pPr marL="99060" marR="92075" algn="ctr">
              <a:lnSpc>
                <a:spcPct val="100000"/>
              </a:lnSpc>
            </a:pPr>
            <a:r>
              <a:rPr sz="1600" spc="-5" dirty="0">
                <a:latin typeface="Verdana"/>
                <a:cs typeface="Verdana"/>
              </a:rPr>
              <a:t>бюджетной системы</a:t>
            </a:r>
            <a:r>
              <a:rPr sz="1600" spc="-7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РФ  </a:t>
            </a:r>
            <a:r>
              <a:rPr sz="1600" dirty="0">
                <a:latin typeface="Verdana"/>
                <a:cs typeface="Verdana"/>
              </a:rPr>
              <a:t>(межбюджетные</a:t>
            </a:r>
          </a:p>
          <a:p>
            <a:pPr marL="238125" marR="232410" indent="-635" algn="ctr">
              <a:lnSpc>
                <a:spcPct val="100000"/>
              </a:lnSpc>
            </a:pPr>
            <a:r>
              <a:rPr sz="1600" dirty="0">
                <a:latin typeface="Verdana"/>
                <a:cs typeface="Verdana"/>
              </a:rPr>
              <a:t>трансферты в виде  </a:t>
            </a:r>
            <a:r>
              <a:rPr sz="1600" spc="-5" dirty="0">
                <a:latin typeface="Verdana"/>
                <a:cs typeface="Verdana"/>
              </a:rPr>
              <a:t>дотаций, субсидий,  субвенций), </a:t>
            </a:r>
            <a:r>
              <a:rPr sz="1600" dirty="0">
                <a:latin typeface="Verdana"/>
                <a:cs typeface="Verdana"/>
              </a:rPr>
              <a:t>а</a:t>
            </a:r>
            <a:r>
              <a:rPr sz="1600" spc="-8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также  перечисления</a:t>
            </a:r>
            <a:r>
              <a:rPr sz="1600" spc="-5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от</a:t>
            </a:r>
            <a:endParaRPr sz="1600" dirty="0">
              <a:latin typeface="Verdana"/>
              <a:cs typeface="Verdana"/>
            </a:endParaRPr>
          </a:p>
          <a:p>
            <a:pPr marL="1905" algn="ctr">
              <a:lnSpc>
                <a:spcPct val="100000"/>
              </a:lnSpc>
            </a:pPr>
            <a:r>
              <a:rPr sz="1600" spc="-5" dirty="0">
                <a:latin typeface="Verdana"/>
                <a:cs typeface="Verdana"/>
              </a:rPr>
              <a:t>физических</a:t>
            </a:r>
            <a:r>
              <a:rPr sz="1600" spc="-3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и</a:t>
            </a:r>
          </a:p>
          <a:p>
            <a:pPr algn="ctr">
              <a:lnSpc>
                <a:spcPct val="100000"/>
              </a:lnSpc>
            </a:pPr>
            <a:r>
              <a:rPr sz="1600" spc="-5" dirty="0">
                <a:latin typeface="Verdana"/>
                <a:cs typeface="Verdana"/>
              </a:rPr>
              <a:t>юридических</a:t>
            </a:r>
            <a:r>
              <a:rPr sz="1600" spc="-3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лиц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81020" y="802640"/>
            <a:ext cx="1579880" cy="3835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45940" y="802640"/>
            <a:ext cx="1775460" cy="3835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06440" y="802640"/>
            <a:ext cx="393700" cy="3835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55419" y="1071880"/>
            <a:ext cx="6291580" cy="3886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32040" y="1076960"/>
            <a:ext cx="373379" cy="3835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43000" y="1435608"/>
            <a:ext cx="6652259" cy="2697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30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lang="ru-RU" b="1" dirty="0" smtClean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lang="ru-RU" b="1" dirty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lang="ru-RU" b="1" dirty="0" smtClean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lang="ru-RU" b="1" dirty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lang="ru-RU" b="1" dirty="0" smtClean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lang="ru-RU" b="1" dirty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29752" y="4182236"/>
            <a:ext cx="615950" cy="1126490"/>
          </a:xfrm>
          <a:custGeom>
            <a:avLst/>
            <a:gdLst/>
            <a:ahLst/>
            <a:cxnLst/>
            <a:rect l="l" t="t" r="r" b="b"/>
            <a:pathLst>
              <a:path w="615950" h="1126489">
                <a:moveTo>
                  <a:pt x="437642" y="0"/>
                </a:moveTo>
                <a:lnTo>
                  <a:pt x="470578" y="64655"/>
                </a:lnTo>
                <a:lnTo>
                  <a:pt x="490083" y="134639"/>
                </a:lnTo>
                <a:lnTo>
                  <a:pt x="496616" y="208958"/>
                </a:lnTo>
                <a:lnTo>
                  <a:pt x="495163" y="247433"/>
                </a:lnTo>
                <a:lnTo>
                  <a:pt x="490640" y="286619"/>
                </a:lnTo>
                <a:lnTo>
                  <a:pt x="483105" y="326394"/>
                </a:lnTo>
                <a:lnTo>
                  <a:pt x="472616" y="366631"/>
                </a:lnTo>
                <a:lnTo>
                  <a:pt x="459231" y="407208"/>
                </a:lnTo>
                <a:lnTo>
                  <a:pt x="443006" y="448001"/>
                </a:lnTo>
                <a:lnTo>
                  <a:pt x="424000" y="488885"/>
                </a:lnTo>
                <a:lnTo>
                  <a:pt x="402271" y="529736"/>
                </a:lnTo>
                <a:lnTo>
                  <a:pt x="377876" y="570430"/>
                </a:lnTo>
                <a:lnTo>
                  <a:pt x="350873" y="610843"/>
                </a:lnTo>
                <a:lnTo>
                  <a:pt x="321320" y="650851"/>
                </a:lnTo>
                <a:lnTo>
                  <a:pt x="289273" y="690330"/>
                </a:lnTo>
                <a:lnTo>
                  <a:pt x="254792" y="729157"/>
                </a:lnTo>
                <a:lnTo>
                  <a:pt x="217934" y="767205"/>
                </a:lnTo>
                <a:lnTo>
                  <a:pt x="178755" y="804353"/>
                </a:lnTo>
                <a:lnTo>
                  <a:pt x="137315" y="840476"/>
                </a:lnTo>
                <a:lnTo>
                  <a:pt x="93671" y="875449"/>
                </a:lnTo>
                <a:lnTo>
                  <a:pt x="47879" y="909148"/>
                </a:lnTo>
                <a:lnTo>
                  <a:pt x="0" y="941451"/>
                </a:lnTo>
                <a:lnTo>
                  <a:pt x="118999" y="1125982"/>
                </a:lnTo>
                <a:lnTo>
                  <a:pt x="166893" y="1093665"/>
                </a:lnTo>
                <a:lnTo>
                  <a:pt x="212698" y="1059952"/>
                </a:lnTo>
                <a:lnTo>
                  <a:pt x="256354" y="1024966"/>
                </a:lnTo>
                <a:lnTo>
                  <a:pt x="297806" y="988833"/>
                </a:lnTo>
                <a:lnTo>
                  <a:pt x="336995" y="951676"/>
                </a:lnTo>
                <a:lnTo>
                  <a:pt x="373862" y="913618"/>
                </a:lnTo>
                <a:lnTo>
                  <a:pt x="408352" y="874785"/>
                </a:lnTo>
                <a:lnTo>
                  <a:pt x="440406" y="835299"/>
                </a:lnTo>
                <a:lnTo>
                  <a:pt x="469966" y="795286"/>
                </a:lnTo>
                <a:lnTo>
                  <a:pt x="496975" y="754869"/>
                </a:lnTo>
                <a:lnTo>
                  <a:pt x="521375" y="714173"/>
                </a:lnTo>
                <a:lnTo>
                  <a:pt x="543109" y="673320"/>
                </a:lnTo>
                <a:lnTo>
                  <a:pt x="562118" y="632437"/>
                </a:lnTo>
                <a:lnTo>
                  <a:pt x="578346" y="591645"/>
                </a:lnTo>
                <a:lnTo>
                  <a:pt x="591734" y="551071"/>
                </a:lnTo>
                <a:lnTo>
                  <a:pt x="602225" y="510837"/>
                </a:lnTo>
                <a:lnTo>
                  <a:pt x="609762" y="471067"/>
                </a:lnTo>
                <a:lnTo>
                  <a:pt x="614286" y="431887"/>
                </a:lnTo>
                <a:lnTo>
                  <a:pt x="615740" y="393419"/>
                </a:lnTo>
                <a:lnTo>
                  <a:pt x="614067" y="355788"/>
                </a:lnTo>
                <a:lnTo>
                  <a:pt x="601106" y="283534"/>
                </a:lnTo>
                <a:lnTo>
                  <a:pt x="574944" y="216116"/>
                </a:lnTo>
                <a:lnTo>
                  <a:pt x="556768" y="184531"/>
                </a:lnTo>
                <a:lnTo>
                  <a:pt x="437642" y="0"/>
                </a:lnTo>
                <a:close/>
              </a:path>
            </a:pathLst>
          </a:custGeom>
          <a:solidFill>
            <a:srgbClr val="4068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88731" y="3992910"/>
            <a:ext cx="1156970" cy="1315720"/>
          </a:xfrm>
          <a:custGeom>
            <a:avLst/>
            <a:gdLst/>
            <a:ahLst/>
            <a:cxnLst/>
            <a:rect l="l" t="t" r="r" b="b"/>
            <a:pathLst>
              <a:path w="1156970" h="1315720">
                <a:moveTo>
                  <a:pt x="1023620" y="291053"/>
                </a:moveTo>
                <a:lnTo>
                  <a:pt x="992509" y="268021"/>
                </a:lnTo>
                <a:lnTo>
                  <a:pt x="958850" y="247782"/>
                </a:lnTo>
                <a:lnTo>
                  <a:pt x="922799" y="230340"/>
                </a:lnTo>
                <a:lnTo>
                  <a:pt x="884511" y="215696"/>
                </a:lnTo>
                <a:lnTo>
                  <a:pt x="844139" y="203851"/>
                </a:lnTo>
                <a:lnTo>
                  <a:pt x="801839" y="194807"/>
                </a:lnTo>
                <a:lnTo>
                  <a:pt x="757767" y="188568"/>
                </a:lnTo>
                <a:lnTo>
                  <a:pt x="712076" y="185133"/>
                </a:lnTo>
                <a:lnTo>
                  <a:pt x="664923" y="184506"/>
                </a:lnTo>
                <a:lnTo>
                  <a:pt x="616461" y="186687"/>
                </a:lnTo>
                <a:lnTo>
                  <a:pt x="566847" y="191679"/>
                </a:lnTo>
                <a:lnTo>
                  <a:pt x="516234" y="199485"/>
                </a:lnTo>
                <a:lnTo>
                  <a:pt x="464777" y="210104"/>
                </a:lnTo>
                <a:lnTo>
                  <a:pt x="412633" y="223540"/>
                </a:lnTo>
                <a:lnTo>
                  <a:pt x="359955" y="239795"/>
                </a:lnTo>
                <a:lnTo>
                  <a:pt x="306898" y="258869"/>
                </a:lnTo>
                <a:lnTo>
                  <a:pt x="253619" y="280766"/>
                </a:lnTo>
                <a:lnTo>
                  <a:pt x="313182" y="372968"/>
                </a:lnTo>
                <a:lnTo>
                  <a:pt x="0" y="292831"/>
                </a:lnTo>
                <a:lnTo>
                  <a:pt x="74929" y="4033"/>
                </a:lnTo>
                <a:lnTo>
                  <a:pt x="134493" y="96235"/>
                </a:lnTo>
                <a:lnTo>
                  <a:pt x="188378" y="74114"/>
                </a:lnTo>
                <a:lnTo>
                  <a:pt x="241924" y="54909"/>
                </a:lnTo>
                <a:lnTo>
                  <a:pt x="294980" y="38604"/>
                </a:lnTo>
                <a:lnTo>
                  <a:pt x="347400" y="25181"/>
                </a:lnTo>
                <a:lnTo>
                  <a:pt x="399035" y="14626"/>
                </a:lnTo>
                <a:lnTo>
                  <a:pt x="449738" y="6921"/>
                </a:lnTo>
                <a:lnTo>
                  <a:pt x="499359" y="2051"/>
                </a:lnTo>
                <a:lnTo>
                  <a:pt x="547751" y="0"/>
                </a:lnTo>
                <a:lnTo>
                  <a:pt x="594765" y="750"/>
                </a:lnTo>
                <a:lnTo>
                  <a:pt x="640254" y="4287"/>
                </a:lnTo>
                <a:lnTo>
                  <a:pt x="684070" y="10594"/>
                </a:lnTo>
                <a:lnTo>
                  <a:pt x="726064" y="19654"/>
                </a:lnTo>
                <a:lnTo>
                  <a:pt x="766088" y="31452"/>
                </a:lnTo>
                <a:lnTo>
                  <a:pt x="803994" y="45971"/>
                </a:lnTo>
                <a:lnTo>
                  <a:pt x="839634" y="63195"/>
                </a:lnTo>
                <a:lnTo>
                  <a:pt x="872860" y="83108"/>
                </a:lnTo>
                <a:lnTo>
                  <a:pt x="931478" y="130937"/>
                </a:lnTo>
                <a:lnTo>
                  <a:pt x="978662" y="189326"/>
                </a:lnTo>
                <a:lnTo>
                  <a:pt x="1097788" y="373857"/>
                </a:lnTo>
                <a:lnTo>
                  <a:pt x="1130724" y="438485"/>
                </a:lnTo>
                <a:lnTo>
                  <a:pt x="1150228" y="508445"/>
                </a:lnTo>
                <a:lnTo>
                  <a:pt x="1156760" y="582746"/>
                </a:lnTo>
                <a:lnTo>
                  <a:pt x="1155306" y="621213"/>
                </a:lnTo>
                <a:lnTo>
                  <a:pt x="1150782" y="660394"/>
                </a:lnTo>
                <a:lnTo>
                  <a:pt x="1143245" y="700163"/>
                </a:lnTo>
                <a:lnTo>
                  <a:pt x="1132754" y="740397"/>
                </a:lnTo>
                <a:lnTo>
                  <a:pt x="1119366" y="780972"/>
                </a:lnTo>
                <a:lnTo>
                  <a:pt x="1103138" y="821763"/>
                </a:lnTo>
                <a:lnTo>
                  <a:pt x="1084129" y="862647"/>
                </a:lnTo>
                <a:lnTo>
                  <a:pt x="1062395" y="903499"/>
                </a:lnTo>
                <a:lnTo>
                  <a:pt x="1037995" y="944196"/>
                </a:lnTo>
                <a:lnTo>
                  <a:pt x="1010986" y="984613"/>
                </a:lnTo>
                <a:lnTo>
                  <a:pt x="981426" y="1024626"/>
                </a:lnTo>
                <a:lnTo>
                  <a:pt x="949372" y="1064111"/>
                </a:lnTo>
                <a:lnTo>
                  <a:pt x="914882" y="1102945"/>
                </a:lnTo>
                <a:lnTo>
                  <a:pt x="878015" y="1141002"/>
                </a:lnTo>
                <a:lnTo>
                  <a:pt x="838826" y="1178160"/>
                </a:lnTo>
                <a:lnTo>
                  <a:pt x="797374" y="1214293"/>
                </a:lnTo>
                <a:lnTo>
                  <a:pt x="753718" y="1249278"/>
                </a:lnTo>
                <a:lnTo>
                  <a:pt x="707913" y="1282991"/>
                </a:lnTo>
                <a:lnTo>
                  <a:pt x="660019" y="1315308"/>
                </a:lnTo>
                <a:lnTo>
                  <a:pt x="541020" y="1130777"/>
                </a:lnTo>
                <a:lnTo>
                  <a:pt x="588899" y="1098475"/>
                </a:lnTo>
                <a:lnTo>
                  <a:pt x="634691" y="1064775"/>
                </a:lnTo>
                <a:lnTo>
                  <a:pt x="678335" y="1029802"/>
                </a:lnTo>
                <a:lnTo>
                  <a:pt x="719775" y="993680"/>
                </a:lnTo>
                <a:lnTo>
                  <a:pt x="758954" y="956532"/>
                </a:lnTo>
                <a:lnTo>
                  <a:pt x="795812" y="918483"/>
                </a:lnTo>
                <a:lnTo>
                  <a:pt x="830293" y="879657"/>
                </a:lnTo>
                <a:lnTo>
                  <a:pt x="862340" y="840178"/>
                </a:lnTo>
                <a:lnTo>
                  <a:pt x="891893" y="800169"/>
                </a:lnTo>
                <a:lnTo>
                  <a:pt x="918896" y="759756"/>
                </a:lnTo>
                <a:lnTo>
                  <a:pt x="943291" y="719062"/>
                </a:lnTo>
                <a:lnTo>
                  <a:pt x="965020" y="678211"/>
                </a:lnTo>
                <a:lnTo>
                  <a:pt x="984026" y="637327"/>
                </a:lnTo>
                <a:lnTo>
                  <a:pt x="1000251" y="596535"/>
                </a:lnTo>
                <a:lnTo>
                  <a:pt x="1013636" y="555958"/>
                </a:lnTo>
                <a:lnTo>
                  <a:pt x="1024125" y="515720"/>
                </a:lnTo>
                <a:lnTo>
                  <a:pt x="1031660" y="475946"/>
                </a:lnTo>
                <a:lnTo>
                  <a:pt x="1036183" y="436759"/>
                </a:lnTo>
                <a:lnTo>
                  <a:pt x="1037636" y="398284"/>
                </a:lnTo>
                <a:lnTo>
                  <a:pt x="1035962" y="360645"/>
                </a:lnTo>
                <a:lnTo>
                  <a:pt x="1031103" y="323965"/>
                </a:lnTo>
                <a:lnTo>
                  <a:pt x="1023001" y="288370"/>
                </a:lnTo>
                <a:lnTo>
                  <a:pt x="1011598" y="253982"/>
                </a:lnTo>
                <a:lnTo>
                  <a:pt x="996838" y="220926"/>
                </a:lnTo>
                <a:lnTo>
                  <a:pt x="978662" y="189326"/>
                </a:lnTo>
              </a:path>
            </a:pathLst>
          </a:custGeom>
          <a:ln w="2540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4"/>
          <p:cNvSpPr txBox="1"/>
          <p:nvPr/>
        </p:nvSpPr>
        <p:spPr>
          <a:xfrm>
            <a:off x="3261091" y="1295400"/>
            <a:ext cx="5476635" cy="546624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0" tIns="13335" rIns="0" bIns="0" rtlCol="0">
            <a:spAutoFit/>
          </a:bodyPr>
          <a:lstStyle/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lang="ru-RU" sz="2000" b="1" dirty="0" smtClean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r>
              <a:rPr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ФОРМИРОВАНИЕ </a:t>
            </a:r>
            <a:r>
              <a:rPr sz="2000" b="1" dirty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ДОХОДНОЙ </a:t>
            </a:r>
            <a:r>
              <a:rPr sz="2000" b="1" spc="-5" dirty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ЧАСТИ  </a:t>
            </a:r>
            <a:r>
              <a:rPr sz="2000" b="1" spc="-15" dirty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БЮДЖЕТА </a:t>
            </a:r>
            <a:r>
              <a:rPr lang="ru-RU"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СФОРМИРОВАН ЗА СЧЕТ НАЛОГОВ И ИНЫХ ПЛАТЕЖЕЙ, КОТОРЫЕ ПОДЛЕЖАТ ЗАЧИСЛЕНИЮ В БЮДЖЕТ В СООТВЕТСТВИИ СО СТАТЬМИ 61.5 и 62 БЮДЖЕТНОГО КОДЕКСА РФ, </a:t>
            </a:r>
            <a:r>
              <a:rPr sz="2000" b="1" spc="-1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ПАРАМЕТРОВ</a:t>
            </a:r>
            <a:r>
              <a:rPr sz="2000" b="1" spc="-5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  <a:r>
              <a:rPr sz="2000" b="1" dirty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ПРОГНОЗА  </a:t>
            </a:r>
            <a:r>
              <a:rPr lang="ru-RU"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  <a:r>
              <a:rPr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СОЦИАЛЬНО </a:t>
            </a:r>
            <a:r>
              <a:rPr sz="2000" b="1" dirty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– ЭКОНОМИЧЕСКОГО  </a:t>
            </a:r>
            <a:r>
              <a:rPr sz="2000" b="1" spc="-1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Р</a:t>
            </a:r>
            <a:r>
              <a:rPr lang="ru-RU" sz="2000" b="1" spc="-1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  <a:r>
              <a:rPr sz="2000" b="1" spc="-1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АЗВИТИЯ</a:t>
            </a:r>
            <a:r>
              <a:rPr sz="2000" b="1" spc="-2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  <a:r>
              <a:rPr lang="ru-RU"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ЗУЙ</a:t>
            </a:r>
            <a:r>
              <a:rPr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СКОГО</a:t>
            </a:r>
            <a:r>
              <a:rPr lang="ru-RU"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  <a:r>
              <a:rPr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СЕЛЬСКОГО </a:t>
            </a:r>
            <a:r>
              <a:rPr sz="2000" b="1" spc="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ПОСЕЛЕНИЯ</a:t>
            </a:r>
            <a:r>
              <a:rPr lang="ru-RU" sz="2000" b="1" spc="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МЕЖРАЙОННОЙ ИНСПЕКЦИЕЙ ФЕДЕРАЛЬНОЙ НАЛОГОВОЙ СЛУЖБЫ №5ПО РЕСПУБЛИКЕ КРЫМ</a:t>
            </a:r>
            <a:r>
              <a:rPr sz="2000" b="1" spc="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  <a:endParaRPr lang="ru-RU" sz="2000" b="1" spc="0" dirty="0" smtClean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r>
              <a:rPr sz="2000" b="1" spc="-180" dirty="0" smtClean="0">
                <a:ln>
                  <a:solidFill>
                    <a:srgbClr val="FFC000"/>
                  </a:solidFill>
                </a:ln>
                <a:latin typeface="Georgia" pitchFamily="18" charset="0"/>
                <a:cs typeface="Candara"/>
              </a:rPr>
              <a:t> </a:t>
            </a:r>
            <a:endParaRPr lang="ru-RU" sz="2000" b="1" dirty="0" smtClean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  <a:p>
            <a:pPr marL="74930" marR="70485" indent="3175" algn="ctr">
              <a:lnSpc>
                <a:spcPct val="100000"/>
              </a:lnSpc>
              <a:spcBef>
                <a:spcPts val="105"/>
              </a:spcBef>
            </a:pPr>
            <a:endParaRPr sz="1100" b="1" dirty="0">
              <a:ln>
                <a:solidFill>
                  <a:srgbClr val="FFC000"/>
                </a:solidFill>
              </a:ln>
              <a:latin typeface="Georgia" pitchFamily="18" charset="0"/>
              <a:cs typeface="Candar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88731" y="3992804"/>
            <a:ext cx="1023619" cy="373380"/>
          </a:xfrm>
          <a:custGeom>
            <a:avLst/>
            <a:gdLst/>
            <a:ahLst/>
            <a:cxnLst/>
            <a:rect l="l" t="t" r="r" b="b"/>
            <a:pathLst>
              <a:path w="1023620" h="373379">
                <a:moveTo>
                  <a:pt x="74929" y="4139"/>
                </a:moveTo>
                <a:lnTo>
                  <a:pt x="0" y="292937"/>
                </a:lnTo>
                <a:lnTo>
                  <a:pt x="313182" y="373074"/>
                </a:lnTo>
                <a:lnTo>
                  <a:pt x="253619" y="280872"/>
                </a:lnTo>
                <a:lnTo>
                  <a:pt x="306898" y="258975"/>
                </a:lnTo>
                <a:lnTo>
                  <a:pt x="359955" y="239901"/>
                </a:lnTo>
                <a:lnTo>
                  <a:pt x="412633" y="223646"/>
                </a:lnTo>
                <a:lnTo>
                  <a:pt x="464777" y="210210"/>
                </a:lnTo>
                <a:lnTo>
                  <a:pt x="516234" y="199590"/>
                </a:lnTo>
                <a:lnTo>
                  <a:pt x="566847" y="191785"/>
                </a:lnTo>
                <a:lnTo>
                  <a:pt x="616461" y="186793"/>
                </a:lnTo>
                <a:lnTo>
                  <a:pt x="664923" y="184611"/>
                </a:lnTo>
                <a:lnTo>
                  <a:pt x="975507" y="184611"/>
                </a:lnTo>
                <a:lnTo>
                  <a:pt x="955733" y="157603"/>
                </a:lnTo>
                <a:lnTo>
                  <a:pt x="930965" y="130313"/>
                </a:lnTo>
                <a:lnTo>
                  <a:pt x="903358" y="105524"/>
                </a:lnTo>
                <a:lnTo>
                  <a:pt x="890852" y="96341"/>
                </a:lnTo>
                <a:lnTo>
                  <a:pt x="134493" y="96341"/>
                </a:lnTo>
                <a:lnTo>
                  <a:pt x="74929" y="4139"/>
                </a:lnTo>
                <a:close/>
              </a:path>
              <a:path w="1023620" h="373379">
                <a:moveTo>
                  <a:pt x="975507" y="184611"/>
                </a:moveTo>
                <a:lnTo>
                  <a:pt x="664923" y="184611"/>
                </a:lnTo>
                <a:lnTo>
                  <a:pt x="712076" y="185239"/>
                </a:lnTo>
                <a:lnTo>
                  <a:pt x="757767" y="188673"/>
                </a:lnTo>
                <a:lnTo>
                  <a:pt x="801839" y="194913"/>
                </a:lnTo>
                <a:lnTo>
                  <a:pt x="844139" y="203956"/>
                </a:lnTo>
                <a:lnTo>
                  <a:pt x="884511" y="215801"/>
                </a:lnTo>
                <a:lnTo>
                  <a:pt x="922799" y="230446"/>
                </a:lnTo>
                <a:lnTo>
                  <a:pt x="958850" y="247888"/>
                </a:lnTo>
                <a:lnTo>
                  <a:pt x="992509" y="268126"/>
                </a:lnTo>
                <a:lnTo>
                  <a:pt x="1023620" y="291159"/>
                </a:lnTo>
                <a:lnTo>
                  <a:pt x="1011604" y="254172"/>
                </a:lnTo>
                <a:lnTo>
                  <a:pt x="996192" y="219563"/>
                </a:lnTo>
                <a:lnTo>
                  <a:pt x="977522" y="187363"/>
                </a:lnTo>
                <a:lnTo>
                  <a:pt x="975507" y="184611"/>
                </a:lnTo>
                <a:close/>
              </a:path>
              <a:path w="1023620" h="373379">
                <a:moveTo>
                  <a:pt x="550076" y="0"/>
                </a:moveTo>
                <a:lnTo>
                  <a:pt x="501730" y="1899"/>
                </a:lnTo>
                <a:lnTo>
                  <a:pt x="452076" y="6635"/>
                </a:lnTo>
                <a:lnTo>
                  <a:pt x="401254" y="14239"/>
                </a:lnTo>
                <a:lnTo>
                  <a:pt x="349403" y="24741"/>
                </a:lnTo>
                <a:lnTo>
                  <a:pt x="296662" y="38172"/>
                </a:lnTo>
                <a:lnTo>
                  <a:pt x="243171" y="54561"/>
                </a:lnTo>
                <a:lnTo>
                  <a:pt x="189068" y="73941"/>
                </a:lnTo>
                <a:lnTo>
                  <a:pt x="134493" y="96341"/>
                </a:lnTo>
                <a:lnTo>
                  <a:pt x="890852" y="96341"/>
                </a:lnTo>
                <a:lnTo>
                  <a:pt x="840180" y="63571"/>
                </a:lnTo>
                <a:lnTo>
                  <a:pt x="804888" y="46467"/>
                </a:lnTo>
                <a:lnTo>
                  <a:pt x="767314" y="31987"/>
                </a:lnTo>
                <a:lnTo>
                  <a:pt x="727596" y="20160"/>
                </a:lnTo>
                <a:lnTo>
                  <a:pt x="685874" y="11017"/>
                </a:lnTo>
                <a:lnTo>
                  <a:pt x="642287" y="4589"/>
                </a:lnTo>
                <a:lnTo>
                  <a:pt x="596975" y="906"/>
                </a:lnTo>
                <a:lnTo>
                  <a:pt x="55007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2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8591" y="434212"/>
            <a:ext cx="8306815" cy="548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2287" y="-46910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6220" y="114300"/>
            <a:ext cx="73914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220" y="660400"/>
            <a:ext cx="721360" cy="764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6220" y="1631185"/>
            <a:ext cx="8691372" cy="17430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82903" y="1962576"/>
            <a:ext cx="7373620" cy="896784"/>
          </a:xfrm>
          <a:prstGeom prst="rect">
            <a:avLst/>
          </a:prstGeom>
        </p:spPr>
        <p:txBody>
          <a:bodyPr vert="horz" wrap="square" lIns="0" tIns="65151" rIns="0" bIns="0" rtlCol="0">
            <a:spAutoFit/>
          </a:bodyPr>
          <a:lstStyle/>
          <a:p>
            <a:pPr marL="358140" marR="5080" indent="-7620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Безвозмездные поступления – это средства одного бюджета бюджетной  системы РФ, перечисляемые другому бюджету бюджетной системы РФ</a:t>
            </a:r>
          </a:p>
        </p:txBody>
      </p:sp>
      <p:sp>
        <p:nvSpPr>
          <p:cNvPr id="8" name="object 8"/>
          <p:cNvSpPr/>
          <p:nvPr/>
        </p:nvSpPr>
        <p:spPr>
          <a:xfrm>
            <a:off x="100584" y="4078223"/>
            <a:ext cx="3803904" cy="9601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26840" y="4030979"/>
            <a:ext cx="5148579" cy="1508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21479" y="3967479"/>
            <a:ext cx="4597400" cy="1595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00500" y="4067175"/>
            <a:ext cx="5000625" cy="13620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00500" y="4067175"/>
            <a:ext cx="5000625" cy="1362075"/>
          </a:xfrm>
          <a:prstGeom prst="rect">
            <a:avLst/>
          </a:prstGeom>
          <a:solidFill>
            <a:srgbClr val="92D050"/>
          </a:solidFill>
          <a:ln w="9525">
            <a:solidFill>
              <a:srgbClr val="439530"/>
            </a:solidFill>
          </a:ln>
        </p:spPr>
        <p:txBody>
          <a:bodyPr vert="horz" wrap="square" lIns="0" tIns="136525" rIns="0" bIns="0" rtlCol="0">
            <a:spAutoFit/>
          </a:bodyPr>
          <a:lstStyle/>
          <a:p>
            <a:pPr marL="723900" marR="747395" algn="ctr">
              <a:lnSpc>
                <a:spcPct val="100000"/>
              </a:lnSpc>
              <a:spcBef>
                <a:spcPts val="1075"/>
              </a:spcBef>
            </a:pPr>
            <a:r>
              <a:rPr sz="1100" spc="-5" dirty="0">
                <a:latin typeface="Arial"/>
                <a:cs typeface="Arial"/>
              </a:rPr>
              <a:t>Субвенции </a:t>
            </a:r>
            <a:r>
              <a:rPr sz="1100" dirty="0">
                <a:latin typeface="Arial"/>
                <a:cs typeface="Arial"/>
              </a:rPr>
              <a:t>– </a:t>
            </a:r>
            <a:r>
              <a:rPr sz="1100" spc="-5" dirty="0">
                <a:latin typeface="Arial"/>
                <a:cs typeface="Arial"/>
              </a:rPr>
              <a:t>бюджетные средства, предоставляемые  бюджету другого уровня бюджетной системы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РФ</a:t>
            </a:r>
          </a:p>
          <a:p>
            <a:pPr marL="373380" marR="365125" indent="-635" algn="ctr">
              <a:lnSpc>
                <a:spcPct val="100000"/>
              </a:lnSpc>
            </a:pPr>
            <a:r>
              <a:rPr sz="1100" spc="-5" dirty="0">
                <a:latin typeface="Arial"/>
                <a:cs typeface="Arial"/>
              </a:rPr>
              <a:t>на безвозмездной </a:t>
            </a:r>
            <a:r>
              <a:rPr sz="1100" dirty="0">
                <a:latin typeface="Arial"/>
                <a:cs typeface="Arial"/>
              </a:rPr>
              <a:t>и </a:t>
            </a:r>
            <a:r>
              <a:rPr sz="1100" spc="-5" dirty="0">
                <a:latin typeface="Arial"/>
                <a:cs typeface="Arial"/>
              </a:rPr>
              <a:t>безвозвратной основах на осуществление  определенных целевых расходов, возникающих </a:t>
            </a:r>
            <a:r>
              <a:rPr sz="1100" dirty="0">
                <a:latin typeface="Arial"/>
                <a:cs typeface="Arial"/>
              </a:rPr>
              <a:t>при </a:t>
            </a:r>
            <a:r>
              <a:rPr sz="1100" spc="-5" dirty="0">
                <a:latin typeface="Arial"/>
                <a:cs typeface="Arial"/>
              </a:rPr>
              <a:t>выполнении  полномочий </a:t>
            </a:r>
            <a:r>
              <a:rPr sz="1100" dirty="0">
                <a:latin typeface="Arial"/>
                <a:cs typeface="Arial"/>
              </a:rPr>
              <a:t>РФ, </a:t>
            </a:r>
            <a:r>
              <a:rPr sz="1100" spc="-5" dirty="0">
                <a:latin typeface="Arial"/>
                <a:cs typeface="Arial"/>
              </a:rPr>
              <a:t>переданных для осуществления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органам</a:t>
            </a:r>
            <a:endParaRPr sz="1100" dirty="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1100" spc="-5" dirty="0">
                <a:latin typeface="Arial"/>
                <a:cs typeface="Arial"/>
              </a:rPr>
              <a:t>государственной власти другого уровня бюджетной системы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РФ</a:t>
            </a:r>
          </a:p>
        </p:txBody>
      </p:sp>
      <p:sp>
        <p:nvSpPr>
          <p:cNvPr id="13" name="object 13"/>
          <p:cNvSpPr/>
          <p:nvPr/>
        </p:nvSpPr>
        <p:spPr>
          <a:xfrm>
            <a:off x="99060" y="5499098"/>
            <a:ext cx="5356860" cy="1346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1840" y="5509258"/>
            <a:ext cx="4091940" cy="1280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1450" y="5534023"/>
            <a:ext cx="5210175" cy="12001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1450" y="5534023"/>
            <a:ext cx="5210175" cy="1200150"/>
          </a:xfrm>
          <a:prstGeom prst="rect">
            <a:avLst/>
          </a:prstGeom>
          <a:solidFill>
            <a:srgbClr val="FF66CC"/>
          </a:solidFill>
          <a:ln w="9525">
            <a:solidFill>
              <a:srgbClr val="5F3B84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090930" marR="1082675" indent="-46990" algn="ctr">
              <a:lnSpc>
                <a:spcPct val="100000"/>
              </a:lnSpc>
              <a:spcBef>
                <a:spcPts val="380"/>
              </a:spcBef>
            </a:pPr>
            <a:r>
              <a:rPr sz="1200" spc="-10" dirty="0">
                <a:latin typeface="Arial"/>
                <a:cs typeface="Arial"/>
              </a:rPr>
              <a:t>Субсидии </a:t>
            </a:r>
            <a:r>
              <a:rPr sz="1200" dirty="0">
                <a:latin typeface="Arial"/>
                <a:cs typeface="Arial"/>
              </a:rPr>
              <a:t>– </a:t>
            </a:r>
            <a:r>
              <a:rPr sz="1200" spc="-15" dirty="0">
                <a:latin typeface="Arial"/>
                <a:cs typeface="Arial"/>
              </a:rPr>
              <a:t>бюджетные средства,  предоставляемые бюджету </a:t>
            </a:r>
            <a:r>
              <a:rPr sz="1200" spc="-20" dirty="0">
                <a:latin typeface="Arial"/>
                <a:cs typeface="Arial"/>
              </a:rPr>
              <a:t>другого</a:t>
            </a:r>
            <a:r>
              <a:rPr sz="1200" spc="7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уровня</a:t>
            </a:r>
            <a:endParaRPr sz="1200" dirty="0">
              <a:latin typeface="Arial"/>
              <a:cs typeface="Arial"/>
            </a:endParaRPr>
          </a:p>
          <a:p>
            <a:pPr marL="741045" marR="733425" algn="ctr">
              <a:lnSpc>
                <a:spcPct val="100000"/>
              </a:lnSpc>
            </a:pPr>
            <a:r>
              <a:rPr sz="1200" spc="-15" dirty="0">
                <a:latin typeface="Arial"/>
                <a:cs typeface="Arial"/>
              </a:rPr>
              <a:t>бюджетной </a:t>
            </a:r>
            <a:r>
              <a:rPr sz="1200" spc="-10" dirty="0">
                <a:latin typeface="Arial"/>
                <a:cs typeface="Arial"/>
              </a:rPr>
              <a:t>системы РФ, </a:t>
            </a:r>
            <a:r>
              <a:rPr sz="1200" dirty="0">
                <a:latin typeface="Arial"/>
                <a:cs typeface="Arial"/>
              </a:rPr>
              <a:t>в </a:t>
            </a:r>
            <a:r>
              <a:rPr sz="1200" spc="-20" dirty="0">
                <a:latin typeface="Arial"/>
                <a:cs typeface="Arial"/>
              </a:rPr>
              <a:t>целях </a:t>
            </a:r>
            <a:r>
              <a:rPr sz="1200" spc="-10" dirty="0">
                <a:latin typeface="Arial"/>
                <a:cs typeface="Arial"/>
              </a:rPr>
              <a:t>софинансирования  расходных </a:t>
            </a:r>
            <a:r>
              <a:rPr sz="1200" spc="-15" dirty="0">
                <a:latin typeface="Arial"/>
                <a:cs typeface="Arial"/>
              </a:rPr>
              <a:t>обязательств, </a:t>
            </a:r>
            <a:r>
              <a:rPr sz="1200" spc="-10" dirty="0">
                <a:latin typeface="Arial"/>
                <a:cs typeface="Arial"/>
              </a:rPr>
              <a:t>возникающих при  выполнении </a:t>
            </a:r>
            <a:r>
              <a:rPr sz="1200" spc="-15" dirty="0">
                <a:latin typeface="Arial"/>
                <a:cs typeface="Arial"/>
              </a:rPr>
              <a:t>полномочий </a:t>
            </a:r>
            <a:r>
              <a:rPr sz="1200" spc="-10" dirty="0">
                <a:latin typeface="Arial"/>
                <a:cs typeface="Arial"/>
              </a:rPr>
              <a:t>органов местного  </a:t>
            </a:r>
            <a:r>
              <a:rPr sz="1200" spc="-15" dirty="0">
                <a:latin typeface="Arial"/>
                <a:cs typeface="Arial"/>
              </a:rPr>
              <a:t>самоуправления </a:t>
            </a:r>
            <a:r>
              <a:rPr sz="1200" spc="-10" dirty="0">
                <a:latin typeface="Arial"/>
                <a:cs typeface="Arial"/>
              </a:rPr>
              <a:t>по вопросам местного</a:t>
            </a:r>
            <a:r>
              <a:rPr sz="1200" spc="10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значения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10200" y="5943600"/>
            <a:ext cx="762000" cy="381000"/>
          </a:xfrm>
          <a:custGeom>
            <a:avLst/>
            <a:gdLst/>
            <a:ahLst/>
            <a:cxnLst/>
            <a:rect l="l" t="t" r="r" b="b"/>
            <a:pathLst>
              <a:path w="762000" h="381000">
                <a:moveTo>
                  <a:pt x="0" y="190500"/>
                </a:moveTo>
                <a:lnTo>
                  <a:pt x="190500" y="0"/>
                </a:lnTo>
                <a:lnTo>
                  <a:pt x="190500" y="95250"/>
                </a:lnTo>
                <a:lnTo>
                  <a:pt x="762000" y="95250"/>
                </a:lnTo>
                <a:lnTo>
                  <a:pt x="762000" y="285750"/>
                </a:lnTo>
                <a:lnTo>
                  <a:pt x="190500" y="285750"/>
                </a:lnTo>
                <a:lnTo>
                  <a:pt x="190500" y="381000"/>
                </a:lnTo>
                <a:lnTo>
                  <a:pt x="0" y="1905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71294" y="3493770"/>
            <a:ext cx="75565" cy="0"/>
          </a:xfrm>
          <a:custGeom>
            <a:avLst/>
            <a:gdLst/>
            <a:ahLst/>
            <a:cxnLst/>
            <a:rect l="l" t="t" r="r" b="b"/>
            <a:pathLst>
              <a:path w="75565">
                <a:moveTo>
                  <a:pt x="75438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71294" y="2258695"/>
            <a:ext cx="75565" cy="0"/>
          </a:xfrm>
          <a:custGeom>
            <a:avLst/>
            <a:gdLst/>
            <a:ahLst/>
            <a:cxnLst/>
            <a:rect l="l" t="t" r="r" b="b"/>
            <a:pathLst>
              <a:path w="75565">
                <a:moveTo>
                  <a:pt x="75438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72210" y="3343211"/>
            <a:ext cx="1714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Verdana"/>
              <a:cs typeface="Verdan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547494" y="3493134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85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42514" y="3493134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85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40075" y="3493134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85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35095" y="3493134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85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30115" y="3493134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85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27675" y="3493134"/>
            <a:ext cx="0" cy="78105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850"/>
                </a:lnTo>
              </a:path>
            </a:pathLst>
          </a:custGeom>
          <a:ln w="9525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05705" y="4181390"/>
            <a:ext cx="627678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2526665" indent="-45720" algn="ctr">
              <a:lnSpc>
                <a:spcPct val="100000"/>
              </a:lnSpc>
              <a:spcBef>
                <a:spcPts val="1860"/>
              </a:spcBef>
            </a:pPr>
            <a:r>
              <a:rPr sz="1200" spc="-10" dirty="0" err="1" smtClean="0">
                <a:latin typeface="Arial"/>
                <a:cs typeface="Arial"/>
              </a:rPr>
              <a:t>Дотации</a:t>
            </a:r>
            <a:r>
              <a:rPr sz="1200" spc="-10" dirty="0" smtClean="0">
                <a:latin typeface="Arial"/>
                <a:cs typeface="Arial"/>
              </a:rPr>
              <a:t> </a:t>
            </a:r>
            <a:r>
              <a:rPr sz="1200" dirty="0" smtClean="0">
                <a:latin typeface="Arial"/>
                <a:cs typeface="Arial"/>
              </a:rPr>
              <a:t>–</a:t>
            </a:r>
            <a:r>
              <a:rPr sz="1200" spc="-10" dirty="0" smtClean="0">
                <a:latin typeface="Arial"/>
                <a:cs typeface="Arial"/>
              </a:rPr>
              <a:t>  </a:t>
            </a:r>
            <a:r>
              <a:rPr sz="1200" spc="-15" dirty="0">
                <a:latin typeface="Arial"/>
                <a:cs typeface="Arial"/>
              </a:rPr>
              <a:t>предоставляемые </a:t>
            </a:r>
            <a:r>
              <a:rPr sz="1200" spc="-5" dirty="0">
                <a:latin typeface="Arial"/>
                <a:cs typeface="Arial"/>
              </a:rPr>
              <a:t>на </a:t>
            </a:r>
            <a:r>
              <a:rPr sz="1200" spc="-15" dirty="0">
                <a:latin typeface="Arial"/>
                <a:cs typeface="Arial"/>
              </a:rPr>
              <a:t>безвозмездной </a:t>
            </a:r>
            <a:r>
              <a:rPr sz="1200" dirty="0">
                <a:latin typeface="Arial"/>
                <a:cs typeface="Arial"/>
              </a:rPr>
              <a:t>и  </a:t>
            </a:r>
            <a:r>
              <a:rPr sz="1200" spc="-15" dirty="0">
                <a:latin typeface="Arial"/>
                <a:cs typeface="Arial"/>
              </a:rPr>
              <a:t>безвозвратной </a:t>
            </a:r>
            <a:r>
              <a:rPr sz="1200" spc="-10" dirty="0">
                <a:latin typeface="Arial"/>
                <a:cs typeface="Arial"/>
              </a:rPr>
              <a:t>основе </a:t>
            </a:r>
            <a:r>
              <a:rPr sz="1200" spc="-20" dirty="0">
                <a:latin typeface="Arial"/>
                <a:cs typeface="Arial"/>
              </a:rPr>
              <a:t>без </a:t>
            </a:r>
            <a:r>
              <a:rPr sz="1200" spc="-15" dirty="0">
                <a:latin typeface="Arial"/>
                <a:cs typeface="Arial"/>
              </a:rPr>
              <a:t>установления  </a:t>
            </a:r>
            <a:r>
              <a:rPr sz="1200" spc="-10" dirty="0">
                <a:latin typeface="Arial"/>
                <a:cs typeface="Arial"/>
              </a:rPr>
              <a:t>направлений </a:t>
            </a:r>
            <a:r>
              <a:rPr sz="1200" dirty="0">
                <a:latin typeface="Arial"/>
                <a:cs typeface="Arial"/>
              </a:rPr>
              <a:t>и </a:t>
            </a:r>
            <a:r>
              <a:rPr sz="1200" spc="-5" dirty="0">
                <a:latin typeface="Arial"/>
                <a:cs typeface="Arial"/>
              </a:rPr>
              <a:t>(или) </a:t>
            </a:r>
            <a:r>
              <a:rPr sz="1200" spc="-10" dirty="0">
                <a:latin typeface="Arial"/>
                <a:cs typeface="Arial"/>
              </a:rPr>
              <a:t>условий </a:t>
            </a:r>
            <a:r>
              <a:rPr sz="1200" dirty="0">
                <a:latin typeface="Arial"/>
                <a:cs typeface="Arial"/>
              </a:rPr>
              <a:t>их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использования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066800" y="414635"/>
            <a:ext cx="7010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Безвозмездные поступления </a:t>
            </a:r>
            <a:r>
              <a:rPr lang="ru-RU" sz="4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806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10004"/>
            <a:ext cx="9296400" cy="69185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3190564"/>
              </p:ext>
            </p:extLst>
          </p:nvPr>
        </p:nvGraphicFramePr>
        <p:xfrm>
          <a:off x="1377381" y="602385"/>
          <a:ext cx="6029632" cy="3283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163" y="3569276"/>
            <a:ext cx="1447800" cy="29854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Дотация бюджетам сельских поселений на выравнивание бюджетной обеспеченности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1200" dirty="0" smtClean="0"/>
              <a:t>2026 – 2 733,7</a:t>
            </a:r>
          </a:p>
          <a:p>
            <a:pPr algn="ctr"/>
            <a:r>
              <a:rPr lang="ru-RU" sz="1200" dirty="0" smtClean="0"/>
              <a:t>2027 – 2 591,5</a:t>
            </a:r>
          </a:p>
          <a:p>
            <a:pPr algn="ctr"/>
            <a:r>
              <a:rPr lang="ru-RU" sz="1200" dirty="0" smtClean="0"/>
              <a:t>2028–  2 466,9</a:t>
            </a:r>
          </a:p>
          <a:p>
            <a:pPr algn="ctr"/>
            <a:endParaRPr lang="ru-RU" sz="1200" dirty="0" smtClean="0"/>
          </a:p>
          <a:p>
            <a:pPr algn="ctr"/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984051" y="4191000"/>
            <a:ext cx="2057400" cy="2154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Субвенции бюджетам сельских поселений на осуществление первичного воинского учёта на территориях, где отсутствуют военные комиссариаты</a:t>
            </a:r>
          </a:p>
          <a:p>
            <a:pPr algn="ctr"/>
            <a:r>
              <a:rPr lang="ru-RU" sz="1200" dirty="0" smtClean="0"/>
              <a:t>2026 – 579,7</a:t>
            </a:r>
          </a:p>
          <a:p>
            <a:pPr algn="ctr"/>
            <a:r>
              <a:rPr lang="ru-RU" sz="1200" dirty="0" smtClean="0"/>
              <a:t>2027 – 644,9</a:t>
            </a:r>
          </a:p>
          <a:p>
            <a:pPr algn="ctr"/>
            <a:r>
              <a:rPr lang="ru-RU" sz="1200" dirty="0" smtClean="0"/>
              <a:t>2028 – 817,0</a:t>
            </a:r>
          </a:p>
          <a:p>
            <a:pPr algn="ctr"/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4108263"/>
            <a:ext cx="1752600" cy="195438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Субвенции бюджетам сельских поселений на выполнение передаваемых полномочий (полномочия в сфере административной ответственности)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2026 – 4,9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2027 – 4,9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2028 – 4,9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84585" y="125362"/>
            <a:ext cx="58224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Безвозмездные поступления (тыс. руб.)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504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3153" y="-152400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marL="12065" marR="5080" lvl="0" indent="-3810" algn="ctr">
              <a:spcBef>
                <a:spcPts val="100"/>
              </a:spcBef>
            </a:pPr>
            <a:r>
              <a:rPr lang="ru-RU" sz="1200" b="1" spc="-5" dirty="0">
                <a:solidFill>
                  <a:srgbClr val="FFFFFF"/>
                </a:solidFill>
                <a:latin typeface="Arial"/>
                <a:cs typeface="Arial"/>
              </a:rPr>
              <a:t>Доходы от использования имущества</a:t>
            </a:r>
            <a:endParaRPr lang="ru-RU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88559" y="683259"/>
            <a:ext cx="777239" cy="76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40959" y="683259"/>
            <a:ext cx="78232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04820" y="921257"/>
            <a:ext cx="3433572" cy="1618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91510" y="1187965"/>
            <a:ext cx="2465452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100"/>
              </a:spcBef>
              <a:buNone/>
              <a:tabLst>
                <a:tab pos="1407160" algn="l"/>
              </a:tabLst>
            </a:pPr>
            <a:r>
              <a:rPr sz="1800" spc="-5" dirty="0" err="1" smtClean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800" spc="-30" dirty="0" err="1" smtClean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800" dirty="0" err="1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800" spc="-35" dirty="0" err="1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800" dirty="0" err="1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800" spc="-10" dirty="0" err="1" smtClean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800" spc="-5" dirty="0" err="1" smtClean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800" dirty="0" err="1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lang="ru-RU"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 err="1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800" spc="-45" dirty="0" err="1" smtClean="0">
                <a:solidFill>
                  <a:srgbClr val="FFFFFF"/>
                </a:solidFill>
                <a:latin typeface="Arial"/>
                <a:cs typeface="Arial"/>
              </a:rPr>
              <a:t>ох</a:t>
            </a:r>
            <a:r>
              <a:rPr sz="1800" spc="-25" dirty="0" err="1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800" dirty="0" err="1" smtClean="0">
                <a:solidFill>
                  <a:srgbClr val="FFFFFF"/>
                </a:solidFill>
                <a:latin typeface="Arial"/>
                <a:cs typeface="Arial"/>
              </a:rPr>
              <a:t>ды</a:t>
            </a:r>
            <a:r>
              <a:rPr lang="ru-RU" sz="1800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ru-RU" sz="18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  <a:t>2025 год – 18 416,4</a:t>
            </a:r>
            <a:b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  <a:t>2026 год – 19 572,7</a:t>
            </a:r>
            <a:b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400" dirty="0" smtClean="0">
                <a:solidFill>
                  <a:schemeClr val="bg1"/>
                </a:solidFill>
                <a:latin typeface="Arial"/>
                <a:cs typeface="Arial"/>
              </a:rPr>
              <a:t>2027 год – 20 844,6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83463" y="2711195"/>
            <a:ext cx="1865190" cy="13624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02360" y="2883916"/>
            <a:ext cx="145504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" marR="5080" indent="-2286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Налог на доходы  физических </a:t>
            </a:r>
            <a:r>
              <a:rPr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лиц</a:t>
            </a:r>
            <a:r>
              <a:rPr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 </a:t>
            </a:r>
            <a:r>
              <a:rPr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</a:t>
            </a: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26 </a:t>
            </a:r>
            <a:r>
              <a:rPr sz="1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</a:t>
            </a:r>
            <a:r>
              <a:rPr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–</a:t>
            </a:r>
            <a:r>
              <a:rPr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8 112,3</a:t>
            </a:r>
            <a:endParaRPr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marL="20320" algn="just">
              <a:lnSpc>
                <a:spcPct val="100000"/>
              </a:lnSpc>
            </a:pPr>
            <a:r>
              <a:rPr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</a:t>
            </a: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27 </a:t>
            </a:r>
            <a:r>
              <a:rPr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 </a:t>
            </a:r>
            <a:r>
              <a:rPr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– </a:t>
            </a: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8 809,9</a:t>
            </a:r>
            <a:endParaRPr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marL="20320" algn="just">
              <a:lnSpc>
                <a:spcPct val="100000"/>
              </a:lnSpc>
            </a:pPr>
            <a:r>
              <a:rPr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</a:t>
            </a: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28 </a:t>
            </a:r>
            <a:r>
              <a:rPr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 </a:t>
            </a:r>
            <a:r>
              <a:rPr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– </a:t>
            </a: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9 497,1</a:t>
            </a:r>
            <a:endParaRPr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53639" y="2727197"/>
            <a:ext cx="1965962" cy="13738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marL="2540" algn="ctr">
              <a:lnSpc>
                <a:spcPct val="100000"/>
              </a:lnSpc>
            </a:pPr>
            <a:endParaRPr lang="ru-RU" sz="1200" b="1" spc="-5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endParaRPr lang="ru-RU" sz="1200" b="1" spc="-5" dirty="0">
              <a:solidFill>
                <a:srgbClr val="FFFF00"/>
              </a:solidFill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endParaRPr lang="ru-RU" sz="1200" b="1" spc="-5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2026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7 237,2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2027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7 537,7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2028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7 852,3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14600" y="2816351"/>
            <a:ext cx="166873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Земельный</a:t>
            </a: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Н</a:t>
            </a:r>
            <a:r>
              <a:rPr sz="1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алог</a:t>
            </a:r>
            <a:endParaRPr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452880" y="2255520"/>
            <a:ext cx="6934200" cy="175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22094" y="2305810"/>
            <a:ext cx="6709792" cy="45719"/>
          </a:xfrm>
          <a:custGeom>
            <a:avLst/>
            <a:gdLst/>
            <a:ahLst/>
            <a:cxnLst/>
            <a:rect l="l" t="t" r="r" b="b"/>
            <a:pathLst>
              <a:path w="6795770">
                <a:moveTo>
                  <a:pt x="0" y="0"/>
                </a:moveTo>
                <a:lnTo>
                  <a:pt x="6795515" y="0"/>
                </a:lnTo>
              </a:path>
            </a:pathLst>
          </a:custGeom>
          <a:ln w="38100">
            <a:solidFill>
              <a:srgbClr val="5F477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44167" y="2263139"/>
            <a:ext cx="320039" cy="571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98697" y="2249983"/>
            <a:ext cx="310896" cy="6126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10728" y="2263139"/>
            <a:ext cx="242316" cy="5532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12864" y="2756916"/>
            <a:ext cx="2157983" cy="13258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010400" y="2824733"/>
            <a:ext cx="1926207" cy="11208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065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Единый  сельскохозяйственный  налог</a:t>
            </a: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26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–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144,8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27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153,0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28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161,7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059527" y="4164821"/>
            <a:ext cx="1751473" cy="1037986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960792" y="4261164"/>
            <a:ext cx="1913068" cy="9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 err="1">
                <a:solidFill>
                  <a:schemeClr val="bg1"/>
                </a:solidFill>
                <a:latin typeface="Arial"/>
                <a:cs typeface="Arial"/>
              </a:rPr>
              <a:t>Не</a:t>
            </a:r>
            <a:r>
              <a:rPr sz="1200" b="1" spc="-10" dirty="0" err="1">
                <a:solidFill>
                  <a:schemeClr val="bg1"/>
                </a:solidFill>
                <a:latin typeface="Arial"/>
                <a:cs typeface="Arial"/>
              </a:rPr>
              <a:t>н</a:t>
            </a:r>
            <a:r>
              <a:rPr sz="1200" b="1" spc="-5" dirty="0" err="1">
                <a:solidFill>
                  <a:schemeClr val="bg1"/>
                </a:solidFill>
                <a:latin typeface="Arial"/>
                <a:cs typeface="Arial"/>
              </a:rPr>
              <a:t>а</a:t>
            </a:r>
            <a:r>
              <a:rPr sz="1200" b="1" spc="-25" dirty="0" err="1">
                <a:solidFill>
                  <a:schemeClr val="bg1"/>
                </a:solidFill>
                <a:latin typeface="Arial"/>
                <a:cs typeface="Arial"/>
              </a:rPr>
              <a:t>л</a:t>
            </a:r>
            <a:r>
              <a:rPr sz="1200" b="1" dirty="0" err="1">
                <a:solidFill>
                  <a:schemeClr val="bg1"/>
                </a:solidFill>
                <a:latin typeface="Arial"/>
                <a:cs typeface="Arial"/>
              </a:rPr>
              <a:t>о</a:t>
            </a:r>
            <a:r>
              <a:rPr sz="1200" b="1" spc="-35" dirty="0" err="1">
                <a:solidFill>
                  <a:schemeClr val="bg1"/>
                </a:solidFill>
                <a:latin typeface="Arial"/>
                <a:cs typeface="Arial"/>
              </a:rPr>
              <a:t>г</a:t>
            </a:r>
            <a:r>
              <a:rPr sz="1200" b="1" dirty="0" err="1">
                <a:solidFill>
                  <a:schemeClr val="bg1"/>
                </a:solidFill>
                <a:latin typeface="Arial"/>
                <a:cs typeface="Arial"/>
              </a:rPr>
              <a:t>о</a:t>
            </a:r>
            <a:r>
              <a:rPr sz="1200" b="1" spc="-10" dirty="0" err="1">
                <a:solidFill>
                  <a:schemeClr val="bg1"/>
                </a:solidFill>
                <a:latin typeface="Arial"/>
                <a:cs typeface="Arial"/>
              </a:rPr>
              <a:t>в</a:t>
            </a:r>
            <a:r>
              <a:rPr sz="1200" b="1" dirty="0" err="1">
                <a:solidFill>
                  <a:schemeClr val="bg1"/>
                </a:solidFill>
                <a:latin typeface="Arial"/>
                <a:cs typeface="Arial"/>
              </a:rPr>
              <a:t>ые</a:t>
            </a:r>
            <a:r>
              <a:rPr sz="1200" b="1" dirty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sz="1200" b="1" spc="-20" dirty="0" err="1" smtClean="0">
                <a:solidFill>
                  <a:schemeClr val="bg1"/>
                </a:solidFill>
                <a:latin typeface="Arial"/>
                <a:cs typeface="Arial"/>
              </a:rPr>
              <a:t>доходы</a:t>
            </a:r>
            <a:endParaRPr lang="ru-RU" sz="1200" b="1" spc="-2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20" dirty="0" smtClean="0">
                <a:solidFill>
                  <a:schemeClr val="bg1"/>
                </a:solidFill>
                <a:latin typeface="Arial"/>
                <a:cs typeface="Arial"/>
              </a:rPr>
              <a:t>2026 – 16 155,6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20" dirty="0" smtClean="0">
                <a:solidFill>
                  <a:schemeClr val="bg1"/>
                </a:solidFill>
                <a:latin typeface="Arial"/>
                <a:cs typeface="Arial"/>
              </a:rPr>
              <a:t>2027 – 16 508,2</a:t>
            </a:r>
          </a:p>
          <a:p>
            <a:pPr marL="12700" marR="5080" lvl="0" algn="ctr">
              <a:spcBef>
                <a:spcPts val="100"/>
              </a:spcBef>
            </a:pPr>
            <a:r>
              <a:rPr lang="ru-RU" sz="1200" b="1" spc="-20" dirty="0" smtClean="0">
                <a:solidFill>
                  <a:schemeClr val="bg1"/>
                </a:solidFill>
                <a:latin typeface="Arial"/>
                <a:cs typeface="Arial"/>
              </a:rPr>
              <a:t>2028 – 16 875,1</a:t>
            </a:r>
            <a:endParaRPr lang="ru-RU" sz="1200" b="1" spc="-2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endParaRPr lang="ru-RU" sz="1200" spc="-20" dirty="0" smtClean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10869" y="109633"/>
            <a:ext cx="7999731" cy="954107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Налоговые</a:t>
            </a:r>
            <a:r>
              <a:rPr lang="ru-RU" sz="2800" b="1" dirty="0" smtClean="0">
                <a:ln/>
                <a:solidFill>
                  <a:schemeClr val="accent3"/>
                </a:solidFill>
                <a:latin typeface="Georgia" pitchFamily="18" charset="0"/>
              </a:rPr>
              <a:t> </a:t>
            </a:r>
            <a:r>
              <a:rPr lang="ru-RU" sz="28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и</a:t>
            </a:r>
            <a:r>
              <a:rPr lang="ru-RU" sz="2800" b="1" dirty="0" smtClean="0">
                <a:ln/>
                <a:solidFill>
                  <a:schemeClr val="accent3"/>
                </a:solidFill>
                <a:latin typeface="Georgia" pitchFamily="18" charset="0"/>
              </a:rPr>
              <a:t> </a:t>
            </a:r>
            <a:r>
              <a:rPr lang="ru-RU" sz="28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неналоговые</a:t>
            </a:r>
            <a:r>
              <a:rPr lang="ru-RU" sz="2800" b="1" dirty="0" smtClean="0">
                <a:ln/>
                <a:solidFill>
                  <a:schemeClr val="accent3"/>
                </a:solidFill>
                <a:latin typeface="Georgia" pitchFamily="18" charset="0"/>
              </a:rPr>
              <a:t> </a:t>
            </a:r>
            <a:r>
              <a:rPr lang="ru-RU" sz="28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доходы</a:t>
            </a:r>
          </a:p>
          <a:p>
            <a:pPr algn="ctr"/>
            <a:r>
              <a:rPr lang="ru-RU" sz="28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Зуйского</a:t>
            </a:r>
            <a:r>
              <a:rPr lang="ru-RU" sz="2800" b="1" dirty="0" smtClean="0">
                <a:ln/>
                <a:solidFill>
                  <a:schemeClr val="accent3"/>
                </a:solidFill>
                <a:latin typeface="Georgia" pitchFamily="18" charset="0"/>
              </a:rPr>
              <a:t> </a:t>
            </a:r>
            <a:r>
              <a:rPr lang="ru-RU" sz="28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сельского</a:t>
            </a:r>
            <a:r>
              <a:rPr lang="ru-RU" sz="2800" b="1" dirty="0" smtClean="0">
                <a:ln/>
                <a:solidFill>
                  <a:schemeClr val="accent3"/>
                </a:solidFill>
                <a:latin typeface="Georgia" pitchFamily="18" charset="0"/>
              </a:rPr>
              <a:t> </a:t>
            </a:r>
            <a:r>
              <a:rPr lang="ru-RU" sz="28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поселения</a:t>
            </a:r>
            <a:r>
              <a:rPr lang="ru-RU" sz="2800" b="1" dirty="0" smtClean="0">
                <a:ln/>
                <a:solidFill>
                  <a:schemeClr val="accent3"/>
                </a:solidFill>
                <a:latin typeface="Georgia" pitchFamily="18" charset="0"/>
              </a:rPr>
              <a:t> </a:t>
            </a:r>
            <a:r>
              <a:rPr lang="ru-RU" sz="11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(</a:t>
            </a:r>
            <a:r>
              <a:rPr lang="ru-RU" sz="1100" b="1" dirty="0" err="1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тыс.руб</a:t>
            </a:r>
            <a:r>
              <a:rPr lang="ru-RU" sz="1100" b="1" dirty="0" smtClean="0">
                <a:ln/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.)</a:t>
            </a:r>
            <a:endParaRPr lang="ru-RU" sz="1100" b="1" dirty="0">
              <a:ln/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sp>
        <p:nvSpPr>
          <p:cNvPr id="47" name="object 30"/>
          <p:cNvSpPr/>
          <p:nvPr/>
        </p:nvSpPr>
        <p:spPr>
          <a:xfrm>
            <a:off x="5715000" y="2242565"/>
            <a:ext cx="310896" cy="6126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2"/>
          <p:cNvSpPr/>
          <p:nvPr/>
        </p:nvSpPr>
        <p:spPr>
          <a:xfrm>
            <a:off x="4798284" y="3131816"/>
            <a:ext cx="2105407" cy="9826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marL="2540" algn="ctr">
              <a:lnSpc>
                <a:spcPct val="100000"/>
              </a:lnSpc>
            </a:pPr>
            <a:endParaRPr lang="ru-RU" sz="1200" b="1" spc="-5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2026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7 838,8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2027 год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8 622,6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2028 год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9 484,9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endParaRPr lang="ru-RU" sz="1200" dirty="0">
              <a:latin typeface="Arial"/>
              <a:cs typeface="Arial"/>
            </a:endParaRPr>
          </a:p>
        </p:txBody>
      </p:sp>
      <p:sp>
        <p:nvSpPr>
          <p:cNvPr id="39" name="object 23"/>
          <p:cNvSpPr txBox="1"/>
          <p:nvPr/>
        </p:nvSpPr>
        <p:spPr>
          <a:xfrm>
            <a:off x="4807457" y="2711194"/>
            <a:ext cx="2105407" cy="1974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Налог на имущество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0" name="object 22"/>
          <p:cNvSpPr/>
          <p:nvPr/>
        </p:nvSpPr>
        <p:spPr>
          <a:xfrm>
            <a:off x="4802146" y="5498022"/>
            <a:ext cx="1646871" cy="1154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marL="12065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lang="ru-RU" sz="900" b="1" spc="-5" dirty="0" smtClean="0">
                <a:solidFill>
                  <a:srgbClr val="FFFFFF"/>
                </a:solidFill>
                <a:latin typeface="Arial"/>
                <a:cs typeface="Arial"/>
              </a:rPr>
              <a:t>Плата  в рамках договора за предоставления права на размещение НТО</a:t>
            </a:r>
          </a:p>
          <a:p>
            <a:pPr marL="12065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2026 </a:t>
            </a:r>
            <a:r>
              <a:rPr lang="ru-RU" sz="1200" b="1" spc="-15" dirty="0" smtClean="0">
                <a:solidFill>
                  <a:srgbClr val="FFFF00"/>
                </a:solidFill>
                <a:latin typeface="Arial"/>
                <a:cs typeface="Arial"/>
              </a:rPr>
              <a:t>год </a:t>
            </a:r>
            <a:r>
              <a:rPr lang="ru-RU" sz="1200" b="1" dirty="0" smtClean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lang="ru-RU" sz="1200" b="1" spc="-65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4 838,50</a:t>
            </a:r>
            <a:endParaRPr lang="ru-RU" sz="1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2027 </a:t>
            </a:r>
            <a:r>
              <a:rPr lang="ru-RU" sz="1200" b="1" spc="-15" dirty="0">
                <a:solidFill>
                  <a:srgbClr val="FFFF00"/>
                </a:solidFill>
                <a:latin typeface="Arial"/>
                <a:cs typeface="Arial"/>
              </a:rPr>
              <a:t>год </a:t>
            </a:r>
            <a:r>
              <a:rPr lang="ru-RU" sz="1200" b="1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lang="ru-RU" sz="1200" b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4 838,50</a:t>
            </a:r>
            <a:endParaRPr lang="ru-RU"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2028 </a:t>
            </a:r>
            <a:r>
              <a:rPr lang="ru-RU" sz="1200" b="1" spc="-15" dirty="0">
                <a:solidFill>
                  <a:srgbClr val="FFFF00"/>
                </a:solidFill>
                <a:latin typeface="Arial"/>
                <a:cs typeface="Arial"/>
              </a:rPr>
              <a:t>год </a:t>
            </a:r>
            <a:r>
              <a:rPr lang="ru-RU" sz="1200" b="1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lang="ru-RU" sz="1200" b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4 838,50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42" name="object 22"/>
          <p:cNvSpPr/>
          <p:nvPr/>
        </p:nvSpPr>
        <p:spPr>
          <a:xfrm>
            <a:off x="1528272" y="5475179"/>
            <a:ext cx="1644883" cy="114163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marL="12065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5" dirty="0" smtClean="0">
                <a:solidFill>
                  <a:srgbClr val="FFFFFF"/>
                </a:solidFill>
                <a:latin typeface="Arial"/>
                <a:cs typeface="Arial"/>
              </a:rPr>
              <a:t>Доходы получаемые в виде арендной платы за землю</a:t>
            </a: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2026 </a:t>
            </a:r>
            <a:r>
              <a:rPr lang="ru-RU" sz="1200" b="1" spc="-15" dirty="0" smtClean="0">
                <a:solidFill>
                  <a:srgbClr val="FFFF00"/>
                </a:solidFill>
                <a:latin typeface="Arial"/>
                <a:cs typeface="Arial"/>
              </a:rPr>
              <a:t>год </a:t>
            </a:r>
            <a:r>
              <a:rPr lang="ru-RU" sz="1200" b="1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lang="ru-RU" sz="1200" b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8 032,70</a:t>
            </a:r>
            <a:endParaRPr lang="ru-RU" sz="12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2027 </a:t>
            </a:r>
            <a:r>
              <a:rPr lang="ru-RU" sz="1200" b="1" spc="-15" dirty="0" smtClean="0">
                <a:solidFill>
                  <a:srgbClr val="FFFF00"/>
                </a:solidFill>
                <a:latin typeface="Arial"/>
                <a:cs typeface="Arial"/>
              </a:rPr>
              <a:t>год </a:t>
            </a:r>
            <a:r>
              <a:rPr lang="ru-RU" sz="1200" b="1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lang="ru-RU" sz="1200" b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8 354,00</a:t>
            </a:r>
            <a:endParaRPr lang="ru-RU" sz="1200" b="1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2028 </a:t>
            </a:r>
            <a:r>
              <a:rPr lang="ru-RU" sz="1200" b="1" spc="-15" dirty="0" smtClean="0">
                <a:solidFill>
                  <a:srgbClr val="FFFF00"/>
                </a:solidFill>
                <a:latin typeface="Arial"/>
                <a:cs typeface="Arial"/>
              </a:rPr>
              <a:t>год </a:t>
            </a:r>
            <a:r>
              <a:rPr lang="ru-RU" sz="1200" b="1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lang="ru-RU" sz="1200" b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FFFF00"/>
                </a:solidFill>
                <a:latin typeface="Arial"/>
                <a:cs typeface="Arial"/>
              </a:rPr>
              <a:t>8 688,20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49" name="object 30"/>
          <p:cNvSpPr/>
          <p:nvPr/>
        </p:nvSpPr>
        <p:spPr>
          <a:xfrm>
            <a:off x="4677663" y="5218623"/>
            <a:ext cx="310896" cy="226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30"/>
          <p:cNvSpPr/>
          <p:nvPr/>
        </p:nvSpPr>
        <p:spPr>
          <a:xfrm>
            <a:off x="2904079" y="5248614"/>
            <a:ext cx="310896" cy="2370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3420255" y="5468887"/>
            <a:ext cx="1190479" cy="11542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/>
              <a:t>Доходы от сдачи в аренду имущество</a:t>
            </a:r>
          </a:p>
          <a:p>
            <a:pPr algn="ctr"/>
            <a:r>
              <a:rPr lang="ru-RU" sz="900" b="1" dirty="0" smtClean="0">
                <a:solidFill>
                  <a:srgbClr val="FFFF00"/>
                </a:solidFill>
              </a:rPr>
              <a:t>2026 год-784,40</a:t>
            </a:r>
          </a:p>
          <a:p>
            <a:pPr algn="ctr"/>
            <a:r>
              <a:rPr lang="ru-RU" sz="900" b="1" dirty="0" smtClean="0">
                <a:solidFill>
                  <a:srgbClr val="FFFF00"/>
                </a:solidFill>
              </a:rPr>
              <a:t>2027 год-815,70</a:t>
            </a:r>
          </a:p>
          <a:p>
            <a:pPr algn="ctr"/>
            <a:r>
              <a:rPr lang="ru-RU" sz="900" b="1" dirty="0" smtClean="0">
                <a:solidFill>
                  <a:srgbClr val="FFFF00"/>
                </a:solidFill>
              </a:rPr>
              <a:t>2028  год-848,40</a:t>
            </a:r>
            <a:endParaRPr lang="ru-RU" sz="900" b="1" dirty="0">
              <a:solidFill>
                <a:srgbClr val="FFFF00"/>
              </a:solidFill>
            </a:endParaRPr>
          </a:p>
        </p:txBody>
      </p:sp>
      <p:sp>
        <p:nvSpPr>
          <p:cNvPr id="41" name="object 30"/>
          <p:cNvSpPr/>
          <p:nvPr/>
        </p:nvSpPr>
        <p:spPr>
          <a:xfrm>
            <a:off x="3761878" y="5259321"/>
            <a:ext cx="310896" cy="2370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Прямоугольник 42"/>
          <p:cNvSpPr/>
          <p:nvPr/>
        </p:nvSpPr>
        <p:spPr>
          <a:xfrm>
            <a:off x="5108448" y="4190288"/>
            <a:ext cx="1213104" cy="112920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Доходы от продажи земли</a:t>
            </a:r>
          </a:p>
          <a:p>
            <a:pPr algn="ctr"/>
            <a:r>
              <a:rPr lang="ru-RU" sz="11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2026 год-2 500,00</a:t>
            </a:r>
          </a:p>
          <a:p>
            <a:pPr algn="ctr"/>
            <a:r>
              <a:rPr lang="ru-RU" sz="11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2027 год-2 100,00</a:t>
            </a:r>
          </a:p>
          <a:p>
            <a:pPr algn="ctr"/>
            <a:r>
              <a:rPr lang="ru-RU" sz="11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2028 год-2 200,00</a:t>
            </a:r>
            <a:endParaRPr lang="ru-RU" sz="1100" b="1" dirty="0">
              <a:solidFill>
                <a:srgbClr val="FFFF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818350" y="4635285"/>
            <a:ext cx="263403" cy="97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32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52400"/>
            <a:ext cx="9144000" cy="685799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323850"/>
            <a:ext cx="8153400" cy="17979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1226820" algn="l"/>
                <a:tab pos="2562860" algn="l"/>
                <a:tab pos="4710430" algn="l"/>
                <a:tab pos="6074410" algn="l"/>
              </a:tabLst>
            </a:pPr>
            <a:r>
              <a:rPr lang="ru-RU" sz="20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Mistral"/>
              </a:rPr>
              <a:t/>
            </a:r>
            <a:br>
              <a:rPr lang="ru-RU" sz="20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Mistral"/>
              </a:rPr>
            </a:b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Расходы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 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бюджета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Зуй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ского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сельского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поселения</a:t>
            </a:r>
            <a:endParaRPr sz="2400" b="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itchFamily="18" charset="0"/>
              <a:cs typeface="Mistral"/>
            </a:endParaRPr>
          </a:p>
          <a:p>
            <a:pPr algn="ctr">
              <a:lnSpc>
                <a:spcPct val="100000"/>
              </a:lnSpc>
              <a:tabLst>
                <a:tab pos="440690" algn="l"/>
                <a:tab pos="1749425" algn="l"/>
                <a:tab pos="2024380" algn="l"/>
                <a:tab pos="3819525" algn="l"/>
                <a:tab pos="5479415" algn="l"/>
              </a:tabLst>
            </a:pPr>
            <a:r>
              <a:rPr lang="ru-RU" sz="24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п</a:t>
            </a:r>
            <a:r>
              <a:rPr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о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разделам</a:t>
            </a:r>
            <a:r>
              <a:rPr lang="ru-RU" sz="24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</a:t>
            </a:r>
            <a:r>
              <a:rPr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и</a:t>
            </a:r>
            <a:r>
              <a:rPr lang="ru-RU" sz="24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подра</a:t>
            </a:r>
            <a:r>
              <a:rPr lang="ru-RU" sz="24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з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делам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бюджетной</a:t>
            </a:r>
            <a:r>
              <a:rPr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 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к</a:t>
            </a:r>
            <a:r>
              <a:rPr sz="2400" b="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>лассификации</a:t>
            </a:r>
            <a: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  <a:t/>
            </a:r>
            <a:br>
              <a:rPr lang="ru-RU" sz="24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itchFamily="18" charset="0"/>
                <a:cs typeface="Mistral"/>
              </a:rPr>
            </a:br>
            <a:endParaRPr sz="2400" b="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itchFamily="18" charset="0"/>
              <a:cs typeface="Mistr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203732"/>
              </p:ext>
            </p:extLst>
          </p:nvPr>
        </p:nvGraphicFramePr>
        <p:xfrm>
          <a:off x="1066800" y="2209801"/>
          <a:ext cx="7619999" cy="422843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51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3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3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2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7014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/>
                    </a:p>
                    <a:p>
                      <a:pPr marL="388620" marR="368300" indent="454025">
                        <a:lnSpc>
                          <a:spcPct val="100699"/>
                        </a:lnSpc>
                        <a:spcBef>
                          <a:spcPts val="805"/>
                        </a:spcBef>
                      </a:pP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Расходы </a:t>
                      </a:r>
                      <a:r>
                        <a:rPr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по</a:t>
                      </a:r>
                      <a:r>
                        <a:rPr sz="1400" spc="-9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разделам  бюджетной</a:t>
                      </a:r>
                      <a:r>
                        <a:rPr sz="1400" spc="-75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sz="1400" spc="-5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классификации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414780">
                        <a:lnSpc>
                          <a:spcPts val="1605"/>
                        </a:lnSpc>
                      </a:pPr>
                      <a:r>
                        <a:rPr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Проект</a:t>
                      </a:r>
                      <a:r>
                        <a:rPr sz="1400" spc="-15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бюджета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0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4F81BC"/>
                      </a:solidFill>
                      <a:prstDash val="solid"/>
                    </a:lnL>
                    <a:lnR w="12700">
                      <a:solidFill>
                        <a:srgbClr val="4F81BC"/>
                      </a:solidFill>
                      <a:prstDash val="solid"/>
                    </a:lnR>
                    <a:lnT w="12700">
                      <a:solidFill>
                        <a:srgbClr val="4F81BC"/>
                      </a:solidFill>
                      <a:prstDash val="solid"/>
                    </a:lnT>
                    <a:lnB w="12700">
                      <a:solidFill>
                        <a:srgbClr val="4F81BC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57225">
                        <a:lnSpc>
                          <a:spcPts val="1590"/>
                        </a:lnSpc>
                      </a:pPr>
                      <a:r>
                        <a:rPr lang="ru-RU" sz="1200" spc="-5" dirty="0" smtClean="0"/>
                        <a:t>2026 </a:t>
                      </a:r>
                      <a:r>
                        <a:rPr lang="ru-RU" sz="1200" spc="-5" baseline="0" dirty="0" smtClean="0"/>
                        <a:t>год</a:t>
                      </a:r>
                      <a:endParaRPr sz="12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7860">
                        <a:lnSpc>
                          <a:spcPts val="1590"/>
                        </a:lnSpc>
                      </a:pPr>
                      <a:r>
                        <a:rPr lang="ru-RU" sz="1200" spc="-5" dirty="0" smtClean="0"/>
                        <a:t>2027 год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8495">
                        <a:lnSpc>
                          <a:spcPts val="1590"/>
                        </a:lnSpc>
                      </a:pPr>
                      <a:r>
                        <a:rPr lang="ru-RU" sz="1200" spc="-5" dirty="0" smtClean="0"/>
                        <a:t>2028</a:t>
                      </a:r>
                      <a:r>
                        <a:rPr lang="ru-RU" sz="1200" spc="-5" baseline="0" dirty="0" smtClean="0"/>
                        <a:t> год</a:t>
                      </a:r>
                      <a:endParaRPr sz="1200" dirty="0"/>
                    </a:p>
                    <a:p>
                      <a:pPr marL="1587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446">
                <a:tc>
                  <a:txBody>
                    <a:bodyPr/>
                    <a:lstStyle/>
                    <a:p>
                      <a:pPr marL="527050">
                        <a:lnSpc>
                          <a:spcPts val="1605"/>
                        </a:lnSpc>
                      </a:pPr>
                      <a:r>
                        <a:rPr sz="1400" spc="-10" dirty="0" err="1"/>
                        <a:t>Расходы</a:t>
                      </a:r>
                      <a:r>
                        <a:rPr sz="1400" spc="-5" dirty="0"/>
                        <a:t> </a:t>
                      </a:r>
                      <a:r>
                        <a:rPr sz="1400" spc="-5" dirty="0" err="1" smtClean="0"/>
                        <a:t>всего</a:t>
                      </a:r>
                      <a:r>
                        <a:rPr lang="ru-RU" sz="1400" spc="-5" dirty="0" smtClean="0"/>
                        <a:t>, в том числе: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0" algn="l">
                        <a:lnSpc>
                          <a:spcPts val="1630"/>
                        </a:lnSpc>
                      </a:pPr>
                      <a:r>
                        <a:rPr lang="ru-RU" sz="1200" dirty="0" smtClean="0"/>
                        <a:t>42 807,05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1185" algn="l">
                        <a:lnSpc>
                          <a:spcPts val="1630"/>
                        </a:lnSpc>
                      </a:pPr>
                      <a:r>
                        <a:rPr lang="ru-RU" sz="1200" dirty="0" smtClean="0"/>
                        <a:t>44 872,7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1185">
                        <a:lnSpc>
                          <a:spcPts val="1630"/>
                        </a:lnSpc>
                      </a:pPr>
                      <a:r>
                        <a:rPr lang="ru-RU" sz="1200" dirty="0" smtClean="0"/>
                        <a:t>47 159,9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781">
                <a:tc>
                  <a:txBody>
                    <a:bodyPr/>
                    <a:lstStyle/>
                    <a:p>
                      <a:pPr marL="12700" algn="ctr">
                        <a:lnSpc>
                          <a:spcPts val="1650"/>
                        </a:lnSpc>
                      </a:pPr>
                      <a:r>
                        <a:rPr lang="ru-RU" sz="1400" dirty="0" smtClean="0"/>
                        <a:t>Национальная экономика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 smtClean="0"/>
                        <a:t>1 000,00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200" dirty="0" smtClean="0"/>
                        <a:t>           1</a:t>
                      </a:r>
                      <a:r>
                        <a:rPr lang="ru-RU" sz="1200" baseline="0" dirty="0" smtClean="0"/>
                        <a:t> 0</a:t>
                      </a:r>
                      <a:r>
                        <a:rPr lang="ru-RU" sz="1200" dirty="0" smtClean="0"/>
                        <a:t>00,0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 smtClean="0"/>
                        <a:t>1</a:t>
                      </a:r>
                      <a:r>
                        <a:rPr lang="ru-RU" sz="1200" baseline="0" dirty="0" smtClean="0"/>
                        <a:t> 0</a:t>
                      </a:r>
                      <a:r>
                        <a:rPr lang="ru-RU" sz="1200" dirty="0" smtClean="0"/>
                        <a:t>00,0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686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/>
                        <a:t>Общегосударственные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вопросы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3619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    12 657,8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12 789,4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12 977,1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686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dirty="0" err="1"/>
                        <a:t>Национальная</a:t>
                      </a:r>
                      <a:r>
                        <a:rPr sz="1200" spc="-15" dirty="0"/>
                        <a:t> </a:t>
                      </a:r>
                      <a:r>
                        <a:rPr lang="ru-RU" sz="1200" spc="-5" dirty="0" smtClean="0"/>
                        <a:t>безопасность</a:t>
                      </a:r>
                      <a:r>
                        <a:rPr lang="ru-RU" sz="1200" spc="-5" baseline="0" dirty="0" smtClean="0"/>
                        <a:t> и правоохранительная деятельность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200" b="0" dirty="0" smtClean="0">
                          <a:latin typeface="+mn-lt"/>
                          <a:cs typeface="+mn-cs"/>
                        </a:rPr>
                        <a:t>   2 500,00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4604" algn="l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200" dirty="0" smtClean="0"/>
                        <a:t>           100,00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15240" algn="l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200" dirty="0" smtClean="0"/>
                        <a:t>         </a:t>
                      </a:r>
                      <a:r>
                        <a:rPr lang="ru-RU" sz="1200" baseline="0" dirty="0" smtClean="0"/>
                        <a:t> 1</a:t>
                      </a:r>
                      <a:r>
                        <a:rPr lang="ru-RU" sz="1200" dirty="0" smtClean="0"/>
                        <a:t>00,00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686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/>
                        <a:t>Жилищно-коммунальное</a:t>
                      </a:r>
                      <a:r>
                        <a:rPr sz="1200" spc="-20" dirty="0"/>
                        <a:t> </a:t>
                      </a:r>
                      <a:r>
                        <a:rPr sz="1200" spc="-10" dirty="0"/>
                        <a:t>хозяйство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   27 107,4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408305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28 020,6</a:t>
                      </a:r>
                      <a:endParaRPr lang="ru-RU" sz="1200" b="1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4083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28 736,7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686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20" dirty="0" err="1" smtClean="0"/>
                        <a:t>Культура</a:t>
                      </a:r>
                      <a:r>
                        <a:rPr sz="1200" spc="-5" dirty="0" smtClean="0"/>
                        <a:t> </a:t>
                      </a:r>
                      <a:r>
                        <a:rPr lang="ru-RU" sz="1200" spc="-5" dirty="0" smtClean="0"/>
                        <a:t>и кинематография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   1 097,2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1 097,2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1 097,2</a:t>
                      </a:r>
                      <a:endParaRPr lang="ru-RU"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686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Физическая культура и спорт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100,00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4604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             100,00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5875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             100,00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509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Мобилизационная и вневойсковая подготовка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  579,7</a:t>
                      </a:r>
                      <a:endParaRPr lang="ru-RU" sz="1200" dirty="0"/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644,9</a:t>
                      </a:r>
                      <a:endParaRPr lang="ru-RU" sz="1200" dirty="0"/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817,0</a:t>
                      </a:r>
                      <a:endParaRPr lang="ru-RU" sz="1200" dirty="0"/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686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Образование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15,00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15,00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15,00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7842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Условно утвержденные расходы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1 105,6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5875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dirty="0" smtClean="0"/>
                        <a:t>              2 316,7</a:t>
                      </a:r>
                      <a:endParaRPr sz="12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7696200" y="3060150"/>
            <a:ext cx="7912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(тыс.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руб.)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14"/>
          <p:cNvSpPr/>
          <p:nvPr/>
        </p:nvSpPr>
        <p:spPr>
          <a:xfrm>
            <a:off x="-152400" y="1276222"/>
            <a:ext cx="1828800" cy="2000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76200"/>
            <a:ext cx="9144000" cy="6934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object 3"/>
          <p:cNvSpPr txBox="1"/>
          <p:nvPr/>
        </p:nvSpPr>
        <p:spPr>
          <a:xfrm>
            <a:off x="199505" y="304801"/>
            <a:ext cx="8792095" cy="5277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24438" algn="ctr">
              <a:lnSpc>
                <a:spcPts val="1730"/>
              </a:lnSpc>
              <a:spcBef>
                <a:spcPts val="95"/>
              </a:spcBef>
            </a:pPr>
            <a:r>
              <a:rPr sz="2000" b="1" spc="-20" dirty="0" err="1" smtClean="0">
                <a:latin typeface="Times New Roman"/>
                <a:cs typeface="Times New Roman"/>
              </a:rPr>
              <a:t>Уважаемые</a:t>
            </a:r>
            <a:r>
              <a:rPr sz="2000" b="1" spc="-20" dirty="0" smtClean="0">
                <a:latin typeface="Times New Roman"/>
                <a:cs typeface="Times New Roman"/>
              </a:rPr>
              <a:t> </a:t>
            </a:r>
            <a:r>
              <a:rPr lang="ru-RU" sz="2000" b="1" spc="-20" dirty="0" smtClean="0">
                <a:latin typeface="Times New Roman"/>
                <a:cs typeface="Times New Roman"/>
              </a:rPr>
              <a:t> </a:t>
            </a:r>
            <a:r>
              <a:rPr sz="2000" b="1" spc="-10" dirty="0" err="1" smtClean="0">
                <a:latin typeface="Times New Roman"/>
                <a:cs typeface="Times New Roman"/>
              </a:rPr>
              <a:t>жители</a:t>
            </a:r>
            <a:r>
              <a:rPr sz="2000" b="1" spc="50" dirty="0" smtClean="0">
                <a:latin typeface="Times New Roman"/>
                <a:cs typeface="Times New Roman"/>
              </a:rPr>
              <a:t> </a:t>
            </a:r>
            <a:r>
              <a:rPr lang="ru-RU" sz="2000" b="1" spc="-20" dirty="0" smtClean="0">
                <a:latin typeface="Times New Roman"/>
                <a:cs typeface="Times New Roman"/>
              </a:rPr>
              <a:t>Зуй</a:t>
            </a:r>
            <a:r>
              <a:rPr sz="2000" b="1" spc="-20" dirty="0" err="1" smtClean="0">
                <a:latin typeface="Times New Roman"/>
                <a:cs typeface="Times New Roman"/>
              </a:rPr>
              <a:t>ского</a:t>
            </a:r>
            <a:r>
              <a:rPr lang="ru-RU" sz="2000" b="1" spc="-20" dirty="0" smtClean="0">
                <a:latin typeface="Times New Roman"/>
                <a:cs typeface="Times New Roman"/>
              </a:rPr>
              <a:t> </a:t>
            </a:r>
            <a:r>
              <a:rPr sz="2000" b="1" spc="-10" dirty="0" err="1" smtClean="0">
                <a:latin typeface="Times New Roman"/>
                <a:cs typeface="Times New Roman"/>
              </a:rPr>
              <a:t>сельского</a:t>
            </a:r>
            <a:r>
              <a:rPr sz="2000" b="1" spc="0" dirty="0" smtClean="0">
                <a:latin typeface="Times New Roman"/>
                <a:cs typeface="Times New Roman"/>
              </a:rPr>
              <a:t> </a:t>
            </a:r>
            <a:r>
              <a:rPr sz="2000" b="1" spc="-5" dirty="0" err="1" smtClean="0">
                <a:latin typeface="Times New Roman"/>
                <a:cs typeface="Times New Roman"/>
              </a:rPr>
              <a:t>поселения</a:t>
            </a:r>
            <a:r>
              <a:rPr sz="2000" b="1" spc="-5" dirty="0" smtClean="0">
                <a:latin typeface="Times New Roman"/>
                <a:cs typeface="Times New Roman"/>
              </a:rPr>
              <a:t>!</a:t>
            </a:r>
            <a:endParaRPr sz="2000" dirty="0" smtClean="0">
              <a:latin typeface="Times New Roman"/>
              <a:cs typeface="Times New Roman"/>
            </a:endParaRPr>
          </a:p>
          <a:p>
            <a:pPr marL="5024438" marR="142875" algn="ctr">
              <a:lnSpc>
                <a:spcPct val="80000"/>
              </a:lnSpc>
            </a:pPr>
            <a:endParaRPr lang="ru-RU" sz="1300" dirty="0">
              <a:latin typeface="Times New Roman"/>
              <a:cs typeface="Times New Roman"/>
            </a:endParaRPr>
          </a:p>
          <a:p>
            <a:pPr marL="5024438" marR="142875" algn="ctr">
              <a:lnSpc>
                <a:spcPct val="80000"/>
              </a:lnSpc>
            </a:pPr>
            <a:endParaRPr lang="ru-RU" sz="1300" b="1" spc="-15" dirty="0" smtClean="0">
              <a:latin typeface="Times New Roman"/>
              <a:cs typeface="Times New Roman"/>
            </a:endParaRPr>
          </a:p>
          <a:p>
            <a:pPr marL="5024438" marR="142875" algn="ctr">
              <a:lnSpc>
                <a:spcPct val="114000"/>
              </a:lnSpc>
            </a:pPr>
            <a:r>
              <a:rPr sz="1400" b="1" spc="-15" dirty="0" err="1" smtClean="0">
                <a:latin typeface="Times New Roman"/>
                <a:cs typeface="Times New Roman"/>
              </a:rPr>
              <a:t>Главная</a:t>
            </a:r>
            <a:r>
              <a:rPr sz="1400" b="1" spc="-15" dirty="0" smtClean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задача бюджетной </a:t>
            </a:r>
            <a:r>
              <a:rPr sz="1400" b="1" spc="-5" dirty="0">
                <a:latin typeface="Times New Roman"/>
                <a:cs typeface="Times New Roman"/>
              </a:rPr>
              <a:t>политики </a:t>
            </a:r>
            <a:r>
              <a:rPr sz="1400" b="1" dirty="0">
                <a:latin typeface="Times New Roman"/>
                <a:cs typeface="Times New Roman"/>
              </a:rPr>
              <a:t>–  </a:t>
            </a:r>
            <a:r>
              <a:rPr sz="1400" b="1" spc="-10" dirty="0">
                <a:latin typeface="Times New Roman"/>
                <a:cs typeface="Times New Roman"/>
              </a:rPr>
              <a:t>это </a:t>
            </a:r>
            <a:r>
              <a:rPr sz="1400" b="1" spc="-5" dirty="0">
                <a:latin typeface="Times New Roman"/>
                <a:cs typeface="Times New Roman"/>
              </a:rPr>
              <a:t>обеспечение прозрачности </a:t>
            </a:r>
            <a:r>
              <a:rPr sz="1400" b="1" dirty="0">
                <a:latin typeface="Times New Roman"/>
                <a:cs typeface="Times New Roman"/>
              </a:rPr>
              <a:t>и</a:t>
            </a:r>
            <a:r>
              <a:rPr sz="1400" b="1" spc="-5" dirty="0">
                <a:latin typeface="Times New Roman"/>
                <a:cs typeface="Times New Roman"/>
              </a:rPr>
              <a:t> открытости</a:t>
            </a:r>
            <a:endParaRPr sz="1400" b="1" dirty="0">
              <a:latin typeface="Times New Roman"/>
              <a:cs typeface="Times New Roman"/>
            </a:endParaRPr>
          </a:p>
          <a:p>
            <a:pPr marL="4572000" algn="ctr">
              <a:lnSpc>
                <a:spcPct val="114000"/>
              </a:lnSpc>
            </a:pPr>
            <a:r>
              <a:rPr sz="1400" b="1" spc="-15" dirty="0" err="1">
                <a:latin typeface="Times New Roman"/>
                <a:cs typeface="Times New Roman"/>
              </a:rPr>
              <a:t>бюджетного</a:t>
            </a:r>
            <a:r>
              <a:rPr sz="1400" b="1" spc="-40" dirty="0">
                <a:latin typeface="Times New Roman"/>
                <a:cs typeface="Times New Roman"/>
              </a:rPr>
              <a:t> </a:t>
            </a:r>
            <a:r>
              <a:rPr sz="1400" b="1" spc="0" dirty="0" err="1" smtClean="0">
                <a:latin typeface="Times New Roman"/>
                <a:cs typeface="Times New Roman"/>
              </a:rPr>
              <a:t>процесс</a:t>
            </a:r>
            <a:r>
              <a:rPr lang="ru-RU" sz="1400" b="1" spc="0" dirty="0" smtClean="0">
                <a:latin typeface="Times New Roman"/>
                <a:cs typeface="Times New Roman"/>
              </a:rPr>
              <a:t>а.</a:t>
            </a:r>
            <a:endParaRPr lang="ru-RU" sz="1400" dirty="0" smtClean="0">
              <a:latin typeface="Times New Roman"/>
              <a:cs typeface="Times New Roman"/>
            </a:endParaRPr>
          </a:p>
          <a:p>
            <a:pPr marR="70485" indent="5024438" algn="just">
              <a:lnSpc>
                <a:spcPct val="114000"/>
              </a:lnSpc>
              <a:spcBef>
                <a:spcPts val="160"/>
              </a:spcBef>
            </a:pPr>
            <a:r>
              <a:rPr lang="ru-RU" sz="1400" dirty="0">
                <a:latin typeface="Times New Roman"/>
                <a:cs typeface="Times New Roman"/>
              </a:rPr>
              <a:t> </a:t>
            </a:r>
            <a:r>
              <a:rPr lang="ru-RU" sz="1400" dirty="0" smtClean="0">
                <a:latin typeface="Times New Roman"/>
                <a:cs typeface="Times New Roman"/>
              </a:rPr>
              <a:t>             </a:t>
            </a:r>
            <a:endParaRPr lang="ru-RU" sz="1400" dirty="0">
              <a:latin typeface="Times New Roman"/>
              <a:cs typeface="Times New Roman"/>
            </a:endParaRPr>
          </a:p>
          <a:p>
            <a:pPr marR="70485" indent="5024438" algn="just">
              <a:spcBef>
                <a:spcPts val="160"/>
              </a:spcBef>
            </a:pPr>
            <a:endParaRPr lang="ru-RU" sz="1400" dirty="0" smtClean="0">
              <a:latin typeface="Times New Roman"/>
              <a:cs typeface="Times New Roman"/>
            </a:endParaRPr>
          </a:p>
          <a:p>
            <a:pPr marR="70485" indent="5024438" algn="just">
              <a:lnSpc>
                <a:spcPct val="114000"/>
              </a:lnSpc>
              <a:spcBef>
                <a:spcPts val="160"/>
              </a:spcBef>
            </a:pPr>
            <a:endParaRPr lang="ru-RU" sz="1400" dirty="0" smtClean="0">
              <a:latin typeface="Times New Roman"/>
              <a:cs typeface="Times New Roman"/>
            </a:endParaRPr>
          </a:p>
          <a:p>
            <a:pPr marR="70485" indent="5024438" algn="just">
              <a:lnSpc>
                <a:spcPct val="114000"/>
              </a:lnSpc>
              <a:spcBef>
                <a:spcPts val="160"/>
              </a:spcBef>
            </a:pPr>
            <a:endParaRPr lang="ru-RU" sz="1400" dirty="0" smtClean="0">
              <a:latin typeface="Times New Roman"/>
              <a:cs typeface="Times New Roman"/>
            </a:endParaRPr>
          </a:p>
          <a:p>
            <a:pPr marR="70485" indent="5024438" algn="just">
              <a:lnSpc>
                <a:spcPct val="114000"/>
              </a:lnSpc>
              <a:spcBef>
                <a:spcPts val="160"/>
              </a:spcBef>
            </a:pPr>
            <a:endParaRPr lang="ru-RU" sz="1300" dirty="0" smtClean="0">
              <a:latin typeface="Times New Roman"/>
              <a:cs typeface="Times New Roman"/>
            </a:endParaRPr>
          </a:p>
          <a:p>
            <a:pPr marR="70485" indent="5024438" algn="just">
              <a:lnSpc>
                <a:spcPct val="114000"/>
              </a:lnSpc>
              <a:spcBef>
                <a:spcPts val="160"/>
              </a:spcBef>
            </a:pPr>
            <a:r>
              <a:rPr sz="1300" dirty="0" err="1" smtClean="0">
                <a:latin typeface="Times New Roman"/>
                <a:cs typeface="Times New Roman"/>
              </a:rPr>
              <a:t>Именно</a:t>
            </a:r>
            <a:r>
              <a:rPr sz="1300" dirty="0" smtClean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с </a:t>
            </a:r>
            <a:r>
              <a:rPr sz="1300" spc="-10" dirty="0">
                <a:latin typeface="Times New Roman"/>
                <a:cs typeface="Times New Roman"/>
              </a:rPr>
              <a:t>этой </a:t>
            </a:r>
            <a:r>
              <a:rPr sz="1300" spc="-5" dirty="0">
                <a:latin typeface="Times New Roman"/>
                <a:cs typeface="Times New Roman"/>
              </a:rPr>
              <a:t>целью </a:t>
            </a:r>
            <a:r>
              <a:rPr sz="1300" dirty="0" err="1">
                <a:latin typeface="Times New Roman"/>
                <a:cs typeface="Times New Roman"/>
              </a:rPr>
              <a:t>Администрацией</a:t>
            </a:r>
            <a:r>
              <a:rPr sz="1300" dirty="0">
                <a:latin typeface="Times New Roman"/>
                <a:cs typeface="Times New Roman"/>
              </a:rPr>
              <a:t>  </a:t>
            </a:r>
            <a:r>
              <a:rPr lang="ru-RU" sz="1300" spc="-20" dirty="0" smtClean="0">
                <a:latin typeface="Times New Roman"/>
                <a:cs typeface="Times New Roman"/>
              </a:rPr>
              <a:t>Зуй</a:t>
            </a:r>
            <a:r>
              <a:rPr sz="1300" spc="-20" dirty="0" err="1" smtClean="0">
                <a:latin typeface="Times New Roman"/>
                <a:cs typeface="Times New Roman"/>
              </a:rPr>
              <a:t>ского</a:t>
            </a:r>
            <a:r>
              <a:rPr sz="1300" spc="-20" dirty="0" smtClean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сельского </a:t>
            </a:r>
            <a:r>
              <a:rPr sz="1300" spc="0" dirty="0" err="1">
                <a:latin typeface="Times New Roman"/>
                <a:cs typeface="Times New Roman"/>
              </a:rPr>
              <a:t>поселения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lang="ru-RU" sz="1300" spc="-15" dirty="0" err="1" smtClean="0">
                <a:latin typeface="Times New Roman"/>
                <a:cs typeface="Times New Roman"/>
              </a:rPr>
              <a:t>Белогор</a:t>
            </a:r>
            <a:r>
              <a:rPr sz="1300" spc="-15" dirty="0" err="1" smtClean="0">
                <a:latin typeface="Times New Roman"/>
                <a:cs typeface="Times New Roman"/>
              </a:rPr>
              <a:t>ского</a:t>
            </a:r>
            <a:r>
              <a:rPr lang="ru-RU" sz="1300" dirty="0">
                <a:latin typeface="Times New Roman"/>
                <a:cs typeface="Times New Roman"/>
              </a:rPr>
              <a:t> </a:t>
            </a:r>
            <a:r>
              <a:rPr sz="1300" dirty="0" err="1" smtClean="0">
                <a:latin typeface="Times New Roman"/>
                <a:cs typeface="Times New Roman"/>
              </a:rPr>
              <a:t>района</a:t>
            </a:r>
            <a:r>
              <a:rPr sz="1300" dirty="0" smtClean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разработан </a:t>
            </a:r>
            <a:r>
              <a:rPr sz="1300" spc="-15" dirty="0">
                <a:latin typeface="Times New Roman"/>
                <a:cs typeface="Times New Roman"/>
              </a:rPr>
              <a:t>«Бюджет </a:t>
            </a:r>
            <a:r>
              <a:rPr sz="1300" dirty="0">
                <a:latin typeface="Times New Roman"/>
                <a:cs typeface="Times New Roman"/>
              </a:rPr>
              <a:t>для </a:t>
            </a:r>
            <a:r>
              <a:rPr sz="1300" spc="-5" dirty="0">
                <a:latin typeface="Times New Roman"/>
                <a:cs typeface="Times New Roman"/>
              </a:rPr>
              <a:t>граждан»,  </a:t>
            </a:r>
            <a:r>
              <a:rPr sz="1300" spc="-20" dirty="0">
                <a:latin typeface="Times New Roman"/>
                <a:cs typeface="Times New Roman"/>
              </a:rPr>
              <a:t>который </a:t>
            </a:r>
            <a:r>
              <a:rPr sz="1300" dirty="0">
                <a:latin typeface="Times New Roman"/>
                <a:cs typeface="Times New Roman"/>
              </a:rPr>
              <a:t>в доступной </a:t>
            </a:r>
            <a:r>
              <a:rPr sz="1300" spc="-5" dirty="0">
                <a:latin typeface="Times New Roman"/>
                <a:cs typeface="Times New Roman"/>
              </a:rPr>
              <a:t>форме </a:t>
            </a:r>
            <a:r>
              <a:rPr sz="1300" spc="-10" dirty="0">
                <a:latin typeface="Times New Roman"/>
                <a:cs typeface="Times New Roman"/>
              </a:rPr>
              <a:t>познакомит</a:t>
            </a:r>
            <a:r>
              <a:rPr sz="1300" spc="-1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Вас  с </a:t>
            </a:r>
            <a:r>
              <a:rPr sz="1300" spc="-10" dirty="0">
                <a:latin typeface="Times New Roman"/>
                <a:cs typeface="Times New Roman"/>
              </a:rPr>
              <a:t>положениями </a:t>
            </a:r>
            <a:r>
              <a:rPr sz="1300" dirty="0" err="1">
                <a:latin typeface="Times New Roman"/>
                <a:cs typeface="Times New Roman"/>
              </a:rPr>
              <a:t>основного</a:t>
            </a:r>
            <a:r>
              <a:rPr sz="1300" spc="-55" dirty="0">
                <a:latin typeface="Times New Roman"/>
                <a:cs typeface="Times New Roman"/>
              </a:rPr>
              <a:t> </a:t>
            </a:r>
            <a:r>
              <a:rPr sz="1300" spc="-5" dirty="0" err="1" smtClean="0">
                <a:latin typeface="Times New Roman"/>
                <a:cs typeface="Times New Roman"/>
              </a:rPr>
              <a:t>финансового</a:t>
            </a:r>
            <a:r>
              <a:rPr lang="ru-RU" sz="1300" dirty="0">
                <a:latin typeface="Times New Roman"/>
                <a:cs typeface="Times New Roman"/>
              </a:rPr>
              <a:t> </a:t>
            </a:r>
            <a:r>
              <a:rPr sz="1300" spc="-10" dirty="0" err="1" smtClean="0">
                <a:latin typeface="Times New Roman"/>
                <a:cs typeface="Times New Roman"/>
              </a:rPr>
              <a:t>документа</a:t>
            </a:r>
            <a:r>
              <a:rPr sz="1300" spc="-10" dirty="0" smtClean="0">
                <a:latin typeface="Times New Roman"/>
                <a:cs typeface="Times New Roman"/>
              </a:rPr>
              <a:t> </a:t>
            </a:r>
            <a:r>
              <a:rPr lang="ru-RU" sz="1300" spc="-20" dirty="0" smtClean="0">
                <a:latin typeface="Times New Roman"/>
                <a:cs typeface="Times New Roman"/>
              </a:rPr>
              <a:t>Зуй</a:t>
            </a:r>
            <a:r>
              <a:rPr sz="1300" spc="-20" dirty="0" err="1" smtClean="0">
                <a:latin typeface="Times New Roman"/>
                <a:cs typeface="Times New Roman"/>
              </a:rPr>
              <a:t>ского</a:t>
            </a:r>
            <a:r>
              <a:rPr sz="1300" spc="-20" dirty="0" smtClean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сельского </a:t>
            </a:r>
            <a:r>
              <a:rPr sz="1300" spc="0" dirty="0">
                <a:latin typeface="Times New Roman"/>
                <a:cs typeface="Times New Roman"/>
              </a:rPr>
              <a:t>поселения </a:t>
            </a:r>
            <a:r>
              <a:rPr sz="1300" dirty="0">
                <a:latin typeface="Times New Roman"/>
                <a:cs typeface="Times New Roman"/>
              </a:rPr>
              <a:t>-  </a:t>
            </a:r>
            <a:r>
              <a:rPr sz="1300" spc="-15" dirty="0" err="1">
                <a:latin typeface="Times New Roman"/>
                <a:cs typeface="Times New Roman"/>
              </a:rPr>
              <a:t>бюджета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lang="ru-RU" sz="1300" spc="-20" dirty="0" smtClean="0">
                <a:latin typeface="Times New Roman"/>
                <a:cs typeface="Times New Roman"/>
              </a:rPr>
              <a:t>Зуй</a:t>
            </a:r>
            <a:r>
              <a:rPr sz="1300" spc="-20" dirty="0" err="1" smtClean="0">
                <a:latin typeface="Times New Roman"/>
                <a:cs typeface="Times New Roman"/>
              </a:rPr>
              <a:t>ского</a:t>
            </a:r>
            <a:r>
              <a:rPr sz="1300" spc="-20" dirty="0" smtClean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сельского </a:t>
            </a:r>
            <a:r>
              <a:rPr sz="1300" spc="0" dirty="0" err="1">
                <a:latin typeface="Times New Roman"/>
                <a:cs typeface="Times New Roman"/>
              </a:rPr>
              <a:t>поселения</a:t>
            </a:r>
            <a:r>
              <a:rPr sz="1300" spc="0" dirty="0">
                <a:latin typeface="Times New Roman"/>
                <a:cs typeface="Times New Roman"/>
              </a:rPr>
              <a:t>  </a:t>
            </a:r>
            <a:r>
              <a:rPr lang="ru-RU" sz="1300" spc="-15" dirty="0" err="1" smtClean="0">
                <a:latin typeface="Times New Roman"/>
                <a:cs typeface="Times New Roman"/>
              </a:rPr>
              <a:t>Белогор</a:t>
            </a:r>
            <a:r>
              <a:rPr sz="1300" spc="-15" dirty="0" err="1" smtClean="0">
                <a:latin typeface="Times New Roman"/>
                <a:cs typeface="Times New Roman"/>
              </a:rPr>
              <a:t>ского</a:t>
            </a:r>
            <a:r>
              <a:rPr sz="1300" spc="-15" dirty="0" smtClean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района </a:t>
            </a:r>
            <a:r>
              <a:rPr sz="1300" dirty="0" err="1">
                <a:latin typeface="Times New Roman"/>
                <a:cs typeface="Times New Roman"/>
              </a:rPr>
              <a:t>на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lang="ru-RU" sz="1300" dirty="0" smtClean="0">
                <a:latin typeface="Times New Roman"/>
                <a:cs typeface="Times New Roman"/>
              </a:rPr>
              <a:t> </a:t>
            </a:r>
            <a:r>
              <a:rPr sz="1300" dirty="0" smtClean="0">
                <a:latin typeface="Times New Roman"/>
                <a:cs typeface="Times New Roman"/>
              </a:rPr>
              <a:t>20</a:t>
            </a:r>
            <a:r>
              <a:rPr lang="ru-RU" sz="1300" dirty="0" smtClean="0">
                <a:latin typeface="Times New Roman"/>
                <a:cs typeface="Times New Roman"/>
              </a:rPr>
              <a:t>26</a:t>
            </a:r>
            <a:r>
              <a:rPr sz="1300" dirty="0" smtClean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год </a:t>
            </a:r>
            <a:r>
              <a:rPr sz="1300" dirty="0">
                <a:latin typeface="Times New Roman"/>
                <a:cs typeface="Times New Roman"/>
              </a:rPr>
              <a:t>и </a:t>
            </a:r>
            <a:r>
              <a:rPr sz="1300" spc="-80" dirty="0" smtClean="0">
                <a:latin typeface="Times New Roman"/>
                <a:cs typeface="Times New Roman"/>
              </a:rPr>
              <a:t> </a:t>
            </a:r>
            <a:r>
              <a:rPr sz="1300" spc="-5" dirty="0" err="1" smtClean="0">
                <a:latin typeface="Times New Roman"/>
                <a:cs typeface="Times New Roman"/>
              </a:rPr>
              <a:t>плановый</a:t>
            </a:r>
            <a:r>
              <a:rPr lang="ru-RU" sz="1300" dirty="0">
                <a:latin typeface="Times New Roman"/>
                <a:cs typeface="Times New Roman"/>
              </a:rPr>
              <a:t> </a:t>
            </a:r>
            <a:r>
              <a:rPr sz="1300" spc="-5" dirty="0" err="1" smtClean="0">
                <a:latin typeface="Times New Roman"/>
                <a:cs typeface="Times New Roman"/>
              </a:rPr>
              <a:t>период</a:t>
            </a:r>
            <a:r>
              <a:rPr sz="1300" spc="-5" dirty="0" smtClean="0">
                <a:latin typeface="Times New Roman"/>
                <a:cs typeface="Times New Roman"/>
              </a:rPr>
              <a:t> </a:t>
            </a:r>
            <a:r>
              <a:rPr sz="1300" dirty="0" smtClean="0">
                <a:latin typeface="Times New Roman"/>
                <a:cs typeface="Times New Roman"/>
              </a:rPr>
              <a:t>20</a:t>
            </a:r>
            <a:r>
              <a:rPr lang="ru-RU" sz="1300" dirty="0" smtClean="0">
                <a:latin typeface="Times New Roman"/>
                <a:cs typeface="Times New Roman"/>
              </a:rPr>
              <a:t>26</a:t>
            </a:r>
            <a:r>
              <a:rPr sz="1300" dirty="0" smtClean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и </a:t>
            </a:r>
            <a:r>
              <a:rPr sz="1300" dirty="0" smtClean="0">
                <a:latin typeface="Times New Roman"/>
                <a:cs typeface="Times New Roman"/>
              </a:rPr>
              <a:t>20</a:t>
            </a:r>
            <a:r>
              <a:rPr lang="ru-RU" sz="1300" dirty="0" smtClean="0">
                <a:latin typeface="Times New Roman"/>
                <a:cs typeface="Times New Roman"/>
              </a:rPr>
              <a:t>28</a:t>
            </a:r>
            <a:r>
              <a:rPr sz="1300" spc="-100" dirty="0" smtClean="0">
                <a:latin typeface="Times New Roman"/>
                <a:cs typeface="Times New Roman"/>
              </a:rPr>
              <a:t> </a:t>
            </a:r>
            <a:r>
              <a:rPr sz="1300" spc="-15" dirty="0" err="1" smtClean="0">
                <a:latin typeface="Times New Roman"/>
                <a:cs typeface="Times New Roman"/>
              </a:rPr>
              <a:t>годов</a:t>
            </a:r>
            <a:r>
              <a:rPr lang="ru-RU" sz="1300" dirty="0" smtClean="0">
                <a:latin typeface="Times New Roman"/>
                <a:cs typeface="Times New Roman"/>
              </a:rPr>
              <a:t>.</a:t>
            </a:r>
            <a:endParaRPr lang="ru-RU" sz="1300" dirty="0">
              <a:latin typeface="Times New Roman"/>
              <a:cs typeface="Times New Roman"/>
            </a:endParaRPr>
          </a:p>
          <a:p>
            <a:pPr marR="70485" algn="just">
              <a:lnSpc>
                <a:spcPct val="125000"/>
              </a:lnSpc>
              <a:spcBef>
                <a:spcPts val="160"/>
              </a:spcBef>
            </a:pPr>
            <a:r>
              <a:rPr lang="ru-RU" sz="1300" spc="-5" dirty="0">
                <a:latin typeface="Times New Roman"/>
                <a:cs typeface="Times New Roman"/>
              </a:rPr>
              <a:t> </a:t>
            </a:r>
            <a:r>
              <a:rPr lang="ru-RU" sz="1300" spc="-5" dirty="0" smtClean="0">
                <a:latin typeface="Times New Roman"/>
                <a:cs typeface="Times New Roman"/>
              </a:rPr>
              <a:t>          </a:t>
            </a:r>
            <a:r>
              <a:rPr sz="1300" spc="-5" dirty="0" err="1" smtClean="0">
                <a:latin typeface="Times New Roman"/>
                <a:cs typeface="Times New Roman"/>
              </a:rPr>
              <a:t>Каждый</a:t>
            </a:r>
            <a:r>
              <a:rPr sz="1300" spc="-5" dirty="0" smtClean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житель </a:t>
            </a:r>
            <a:r>
              <a:rPr sz="1300" spc="-10" dirty="0">
                <a:latin typeface="Times New Roman"/>
                <a:cs typeface="Times New Roman"/>
              </a:rPr>
              <a:t>нашего </a:t>
            </a:r>
            <a:r>
              <a:rPr sz="1300" spc="0" dirty="0">
                <a:latin typeface="Times New Roman"/>
                <a:cs typeface="Times New Roman"/>
              </a:rPr>
              <a:t>поселения </a:t>
            </a:r>
            <a:r>
              <a:rPr sz="1300" spc="-10" dirty="0">
                <a:latin typeface="Times New Roman"/>
                <a:cs typeface="Times New Roman"/>
              </a:rPr>
              <a:t>сможет </a:t>
            </a:r>
            <a:r>
              <a:rPr sz="1300" spc="-5" dirty="0">
                <a:latin typeface="Times New Roman"/>
                <a:cs typeface="Times New Roman"/>
              </a:rPr>
              <a:t>самостоятельно </a:t>
            </a:r>
            <a:r>
              <a:rPr sz="1300" spc="-15" dirty="0">
                <a:latin typeface="Times New Roman"/>
                <a:cs typeface="Times New Roman"/>
              </a:rPr>
              <a:t>ознакомиться </a:t>
            </a:r>
            <a:r>
              <a:rPr sz="1300" dirty="0">
                <a:latin typeface="Times New Roman"/>
                <a:cs typeface="Times New Roman"/>
              </a:rPr>
              <a:t>с </a:t>
            </a:r>
            <a:r>
              <a:rPr sz="1300" spc="-5" dirty="0">
                <a:latin typeface="Times New Roman"/>
                <a:cs typeface="Times New Roman"/>
              </a:rPr>
              <a:t>тем, </a:t>
            </a:r>
            <a:r>
              <a:rPr sz="1300" spc="-10" dirty="0">
                <a:latin typeface="Times New Roman"/>
                <a:cs typeface="Times New Roman"/>
              </a:rPr>
              <a:t>каким  образом </a:t>
            </a:r>
            <a:r>
              <a:rPr sz="1300" spc="-15" dirty="0">
                <a:latin typeface="Times New Roman"/>
                <a:cs typeface="Times New Roman"/>
              </a:rPr>
              <a:t>расходуются бюджетные </a:t>
            </a:r>
            <a:r>
              <a:rPr sz="1300" spc="-10" dirty="0">
                <a:latin typeface="Times New Roman"/>
                <a:cs typeface="Times New Roman"/>
              </a:rPr>
              <a:t>средства, </a:t>
            </a:r>
            <a:r>
              <a:rPr sz="1300" spc="-5" dirty="0">
                <a:latin typeface="Times New Roman"/>
                <a:cs typeface="Times New Roman"/>
              </a:rPr>
              <a:t>какие </a:t>
            </a:r>
            <a:r>
              <a:rPr sz="1300" spc="-15" dirty="0">
                <a:latin typeface="Times New Roman"/>
                <a:cs typeface="Times New Roman"/>
              </a:rPr>
              <a:t>задачи </a:t>
            </a:r>
            <a:r>
              <a:rPr sz="1300" spc="-5" dirty="0">
                <a:latin typeface="Times New Roman"/>
                <a:cs typeface="Times New Roman"/>
              </a:rPr>
              <a:t>решаются </a:t>
            </a:r>
            <a:r>
              <a:rPr sz="1300" dirty="0">
                <a:latin typeface="Times New Roman"/>
                <a:cs typeface="Times New Roman"/>
              </a:rPr>
              <a:t>при </a:t>
            </a:r>
            <a:r>
              <a:rPr sz="1300" spc="-10" dirty="0">
                <a:latin typeface="Times New Roman"/>
                <a:cs typeface="Times New Roman"/>
              </a:rPr>
              <a:t>помощи </a:t>
            </a:r>
            <a:r>
              <a:rPr sz="1300" spc="-15" dirty="0">
                <a:latin typeface="Times New Roman"/>
                <a:cs typeface="Times New Roman"/>
              </a:rPr>
              <a:t>бюджетных </a:t>
            </a:r>
            <a:r>
              <a:rPr sz="1300" spc="-10" dirty="0">
                <a:latin typeface="Times New Roman"/>
                <a:cs typeface="Times New Roman"/>
              </a:rPr>
              <a:t>средств </a:t>
            </a:r>
            <a:r>
              <a:rPr sz="1300" dirty="0">
                <a:latin typeface="Times New Roman"/>
                <a:cs typeface="Times New Roman"/>
              </a:rPr>
              <a:t>и  </a:t>
            </a:r>
            <a:r>
              <a:rPr sz="1300" spc="-10" dirty="0">
                <a:latin typeface="Times New Roman"/>
                <a:cs typeface="Times New Roman"/>
              </a:rPr>
              <a:t>какие </a:t>
            </a:r>
            <a:r>
              <a:rPr sz="1300" spc="-5" dirty="0">
                <a:latin typeface="Times New Roman"/>
                <a:cs typeface="Times New Roman"/>
              </a:rPr>
              <a:t>программы являются </a:t>
            </a:r>
            <a:r>
              <a:rPr sz="1300" dirty="0">
                <a:latin typeface="Times New Roman"/>
                <a:cs typeface="Times New Roman"/>
              </a:rPr>
              <a:t>для нас </a:t>
            </a:r>
            <a:r>
              <a:rPr sz="1300" spc="-5" dirty="0">
                <a:latin typeface="Times New Roman"/>
                <a:cs typeface="Times New Roman"/>
              </a:rPr>
              <a:t>приоритетными; </a:t>
            </a:r>
            <a:r>
              <a:rPr sz="1300" spc="-15" dirty="0">
                <a:latin typeface="Times New Roman"/>
                <a:cs typeface="Times New Roman"/>
              </a:rPr>
              <a:t>сможет </a:t>
            </a:r>
            <a:r>
              <a:rPr sz="1300" spc="-10" dirty="0">
                <a:latin typeface="Times New Roman"/>
                <a:cs typeface="Times New Roman"/>
              </a:rPr>
              <a:t>разобраться </a:t>
            </a:r>
            <a:r>
              <a:rPr sz="1300" dirty="0">
                <a:latin typeface="Times New Roman"/>
                <a:cs typeface="Times New Roman"/>
              </a:rPr>
              <a:t>в </a:t>
            </a:r>
            <a:r>
              <a:rPr sz="1300" spc="-15" dirty="0">
                <a:latin typeface="Times New Roman"/>
                <a:cs typeface="Times New Roman"/>
              </a:rPr>
              <a:t>том, </a:t>
            </a:r>
            <a:r>
              <a:rPr sz="1300" spc="-10" dirty="0">
                <a:latin typeface="Times New Roman"/>
                <a:cs typeface="Times New Roman"/>
              </a:rPr>
              <a:t>как </a:t>
            </a:r>
            <a:r>
              <a:rPr sz="1300" spc="-15" dirty="0">
                <a:latin typeface="Times New Roman"/>
                <a:cs typeface="Times New Roman"/>
              </a:rPr>
              <a:t>бюджетная  </a:t>
            </a:r>
            <a:r>
              <a:rPr sz="1300" spc="-10" dirty="0">
                <a:latin typeface="Times New Roman"/>
                <a:cs typeface="Times New Roman"/>
              </a:rPr>
              <a:t>политика </a:t>
            </a:r>
            <a:r>
              <a:rPr sz="1300" spc="-5" dirty="0">
                <a:latin typeface="Times New Roman"/>
                <a:cs typeface="Times New Roman"/>
              </a:rPr>
              <a:t>влияет </a:t>
            </a:r>
            <a:r>
              <a:rPr sz="1300" dirty="0">
                <a:latin typeface="Times New Roman"/>
                <a:cs typeface="Times New Roman"/>
              </a:rPr>
              <a:t>на развитие </a:t>
            </a:r>
            <a:r>
              <a:rPr sz="1300" spc="-10" dirty="0">
                <a:latin typeface="Times New Roman"/>
                <a:cs typeface="Times New Roman"/>
              </a:rPr>
              <a:t>нашего </a:t>
            </a:r>
            <a:r>
              <a:rPr sz="1300" spc="0" dirty="0">
                <a:latin typeface="Times New Roman"/>
                <a:cs typeface="Times New Roman"/>
              </a:rPr>
              <a:t>поселения, </a:t>
            </a:r>
            <a:r>
              <a:rPr sz="1300" dirty="0">
                <a:latin typeface="Times New Roman"/>
                <a:cs typeface="Times New Roman"/>
              </a:rPr>
              <a:t>на </a:t>
            </a:r>
            <a:r>
              <a:rPr sz="1300" spc="-10" dirty="0">
                <a:latin typeface="Times New Roman"/>
                <a:cs typeface="Times New Roman"/>
              </a:rPr>
              <a:t>улучшение </a:t>
            </a:r>
            <a:r>
              <a:rPr sz="1300" spc="-15" dirty="0">
                <a:latin typeface="Times New Roman"/>
                <a:cs typeface="Times New Roman"/>
              </a:rPr>
              <a:t>качества </a:t>
            </a:r>
            <a:r>
              <a:rPr sz="1300" spc="-5" dirty="0">
                <a:latin typeface="Times New Roman"/>
                <a:cs typeface="Times New Roman"/>
              </a:rPr>
              <a:t>жизни </a:t>
            </a:r>
            <a:r>
              <a:rPr sz="1300" dirty="0">
                <a:latin typeface="Times New Roman"/>
                <a:cs typeface="Times New Roman"/>
              </a:rPr>
              <a:t>населения и </a:t>
            </a:r>
            <a:r>
              <a:rPr sz="1300" spc="-10" dirty="0">
                <a:latin typeface="Times New Roman"/>
                <a:cs typeface="Times New Roman"/>
              </a:rPr>
              <a:t>каких  </a:t>
            </a:r>
            <a:r>
              <a:rPr sz="1300" spc="-20" dirty="0">
                <a:latin typeface="Times New Roman"/>
                <a:cs typeface="Times New Roman"/>
              </a:rPr>
              <a:t>результатов </a:t>
            </a:r>
            <a:r>
              <a:rPr sz="1300" dirty="0">
                <a:latin typeface="Times New Roman"/>
                <a:cs typeface="Times New Roman"/>
              </a:rPr>
              <a:t>мы </a:t>
            </a:r>
            <a:r>
              <a:rPr sz="1300" spc="-15" dirty="0">
                <a:latin typeface="Times New Roman"/>
                <a:cs typeface="Times New Roman"/>
              </a:rPr>
              <a:t>хотим </a:t>
            </a:r>
            <a:r>
              <a:rPr sz="1300" spc="-5" dirty="0">
                <a:latin typeface="Times New Roman"/>
                <a:cs typeface="Times New Roman"/>
              </a:rPr>
              <a:t>добиться. </a:t>
            </a:r>
            <a:r>
              <a:rPr sz="1300" spc="-15" dirty="0">
                <a:latin typeface="Times New Roman"/>
                <a:cs typeface="Times New Roman"/>
              </a:rPr>
              <a:t>Граждане </a:t>
            </a:r>
            <a:r>
              <a:rPr sz="1300" dirty="0">
                <a:latin typeface="Times New Roman"/>
                <a:cs typeface="Times New Roman"/>
              </a:rPr>
              <a:t>– </a:t>
            </a:r>
            <a:r>
              <a:rPr sz="1300" spc="-10" dirty="0">
                <a:latin typeface="Times New Roman"/>
                <a:cs typeface="Times New Roman"/>
              </a:rPr>
              <a:t>как налогоплательщики </a:t>
            </a:r>
            <a:r>
              <a:rPr sz="1300" dirty="0">
                <a:latin typeface="Times New Roman"/>
                <a:cs typeface="Times New Roman"/>
              </a:rPr>
              <a:t>и </a:t>
            </a:r>
            <a:r>
              <a:rPr sz="1300" spc="-10" dirty="0">
                <a:latin typeface="Times New Roman"/>
                <a:cs typeface="Times New Roman"/>
              </a:rPr>
              <a:t>как </a:t>
            </a:r>
            <a:r>
              <a:rPr sz="1300" spc="-5" dirty="0">
                <a:latin typeface="Times New Roman"/>
                <a:cs typeface="Times New Roman"/>
              </a:rPr>
              <a:t>потребители муниципальных  </a:t>
            </a:r>
            <a:r>
              <a:rPr sz="1300" spc="-10" dirty="0">
                <a:latin typeface="Times New Roman"/>
                <a:cs typeface="Times New Roman"/>
              </a:rPr>
              <a:t>услуг </a:t>
            </a:r>
            <a:r>
              <a:rPr sz="1300" dirty="0">
                <a:latin typeface="Times New Roman"/>
                <a:cs typeface="Times New Roman"/>
              </a:rPr>
              <a:t>– </a:t>
            </a:r>
            <a:r>
              <a:rPr sz="1300" spc="-10" dirty="0">
                <a:latin typeface="Times New Roman"/>
                <a:cs typeface="Times New Roman"/>
              </a:rPr>
              <a:t>должны </a:t>
            </a:r>
            <a:r>
              <a:rPr sz="1300" spc="-5" dirty="0">
                <a:latin typeface="Times New Roman"/>
                <a:cs typeface="Times New Roman"/>
              </a:rPr>
              <a:t>быть уверены </a:t>
            </a:r>
            <a:r>
              <a:rPr sz="1300" dirty="0">
                <a:latin typeface="Times New Roman"/>
                <a:cs typeface="Times New Roman"/>
              </a:rPr>
              <a:t>в </a:t>
            </a:r>
            <a:r>
              <a:rPr sz="1300" spc="-20" dirty="0">
                <a:latin typeface="Times New Roman"/>
                <a:cs typeface="Times New Roman"/>
              </a:rPr>
              <a:t>том, </a:t>
            </a:r>
            <a:r>
              <a:rPr sz="1300" spc="-10" dirty="0">
                <a:latin typeface="Times New Roman"/>
                <a:cs typeface="Times New Roman"/>
              </a:rPr>
              <a:t>что </a:t>
            </a:r>
            <a:r>
              <a:rPr sz="1300" spc="-5" dirty="0">
                <a:latin typeface="Times New Roman"/>
                <a:cs typeface="Times New Roman"/>
              </a:rPr>
              <a:t>передаваемые </a:t>
            </a:r>
            <a:r>
              <a:rPr sz="1300" dirty="0">
                <a:latin typeface="Times New Roman"/>
                <a:cs typeface="Times New Roman"/>
              </a:rPr>
              <a:t>ими </a:t>
            </a:r>
            <a:r>
              <a:rPr sz="1300" spc="-10" dirty="0">
                <a:latin typeface="Times New Roman"/>
                <a:cs typeface="Times New Roman"/>
              </a:rPr>
              <a:t>средства используются прозрачно </a:t>
            </a:r>
            <a:r>
              <a:rPr sz="1300" dirty="0">
                <a:latin typeface="Times New Roman"/>
                <a:cs typeface="Times New Roman"/>
              </a:rPr>
              <a:t>и  </a:t>
            </a:r>
            <a:r>
              <a:rPr sz="1300" spc="-5" dirty="0">
                <a:latin typeface="Times New Roman"/>
                <a:cs typeface="Times New Roman"/>
              </a:rPr>
              <a:t>эффективно, </a:t>
            </a:r>
            <a:r>
              <a:rPr sz="1300" dirty="0">
                <a:latin typeface="Times New Roman"/>
                <a:cs typeface="Times New Roman"/>
              </a:rPr>
              <a:t>приносят </a:t>
            </a:r>
            <a:r>
              <a:rPr sz="1300" spc="-10" dirty="0">
                <a:latin typeface="Times New Roman"/>
                <a:cs typeface="Times New Roman"/>
              </a:rPr>
              <a:t>конкретные </a:t>
            </a:r>
            <a:r>
              <a:rPr sz="1300" spc="-20" dirty="0">
                <a:latin typeface="Times New Roman"/>
                <a:cs typeface="Times New Roman"/>
              </a:rPr>
              <a:t>результаты, </a:t>
            </a:r>
            <a:r>
              <a:rPr sz="1300" spc="-10" dirty="0">
                <a:latin typeface="Times New Roman"/>
                <a:cs typeface="Times New Roman"/>
              </a:rPr>
              <a:t>как </a:t>
            </a:r>
            <a:r>
              <a:rPr sz="1300" dirty="0">
                <a:latin typeface="Times New Roman"/>
                <a:cs typeface="Times New Roman"/>
              </a:rPr>
              <a:t>для </a:t>
            </a:r>
            <a:r>
              <a:rPr sz="1300" spc="-5" dirty="0">
                <a:latin typeface="Times New Roman"/>
                <a:cs typeface="Times New Roman"/>
              </a:rPr>
              <a:t>общества </a:t>
            </a:r>
            <a:r>
              <a:rPr sz="1300" dirty="0">
                <a:latin typeface="Times New Roman"/>
                <a:cs typeface="Times New Roman"/>
              </a:rPr>
              <a:t>в </a:t>
            </a:r>
            <a:r>
              <a:rPr sz="1300" spc="-5" dirty="0">
                <a:latin typeface="Times New Roman"/>
                <a:cs typeface="Times New Roman"/>
              </a:rPr>
              <a:t>целом, </a:t>
            </a:r>
            <a:r>
              <a:rPr sz="1300" dirty="0">
                <a:latin typeface="Times New Roman"/>
                <a:cs typeface="Times New Roman"/>
              </a:rPr>
              <a:t>так и для </a:t>
            </a:r>
            <a:r>
              <a:rPr sz="1300" spc="-5" dirty="0">
                <a:latin typeface="Times New Roman"/>
                <a:cs typeface="Times New Roman"/>
              </a:rPr>
              <a:t>каждой </a:t>
            </a:r>
            <a:r>
              <a:rPr sz="1300" dirty="0">
                <a:latin typeface="Times New Roman"/>
                <a:cs typeface="Times New Roman"/>
              </a:rPr>
              <a:t>семьи, для  </a:t>
            </a:r>
            <a:r>
              <a:rPr sz="1300" spc="-10" dirty="0">
                <a:latin typeface="Times New Roman"/>
                <a:cs typeface="Times New Roman"/>
              </a:rPr>
              <a:t>каждого</a:t>
            </a:r>
            <a:r>
              <a:rPr sz="1300" spc="-3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человека.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6302" y="5829401"/>
            <a:ext cx="3568497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 err="1">
                <a:latin typeface="Times New Roman"/>
                <a:cs typeface="Times New Roman"/>
              </a:rPr>
              <a:t>Председатель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lang="ru-RU" sz="1400" dirty="0" err="1" smtClean="0">
                <a:latin typeface="Times New Roman"/>
                <a:cs typeface="Times New Roman"/>
              </a:rPr>
              <a:t>Зуйского</a:t>
            </a:r>
            <a:r>
              <a:rPr lang="ru-RU" sz="1400" dirty="0" smtClean="0">
                <a:latin typeface="Times New Roman"/>
                <a:cs typeface="Times New Roman"/>
              </a:rPr>
              <a:t> сельского совета</a:t>
            </a:r>
            <a:r>
              <a:rPr sz="1400" dirty="0" smtClean="0">
                <a:latin typeface="Times New Roman"/>
                <a:cs typeface="Times New Roman"/>
              </a:rPr>
              <a:t>–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30" dirty="0" err="1">
                <a:latin typeface="Times New Roman"/>
                <a:cs typeface="Times New Roman"/>
              </a:rPr>
              <a:t>Глава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lang="ru-RU" sz="1400" spc="-20" dirty="0" smtClean="0">
                <a:latin typeface="Times New Roman"/>
                <a:cs typeface="Times New Roman"/>
              </a:rPr>
              <a:t>Администрации Зуй</a:t>
            </a:r>
            <a:r>
              <a:rPr sz="1400" spc="-20" dirty="0" err="1" smtClean="0">
                <a:latin typeface="Times New Roman"/>
                <a:cs typeface="Times New Roman"/>
              </a:rPr>
              <a:t>ского</a:t>
            </a:r>
            <a:r>
              <a:rPr sz="1400" spc="-20" dirty="0" smtClean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сельского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0" dirty="0">
                <a:latin typeface="Times New Roman"/>
                <a:cs typeface="Times New Roman"/>
              </a:rPr>
              <a:t>поселения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00800" y="6042761"/>
            <a:ext cx="15240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50" dirty="0" smtClean="0">
                <a:latin typeface="Times New Roman"/>
                <a:cs typeface="Times New Roman"/>
              </a:rPr>
              <a:t>А.В. </a:t>
            </a:r>
            <a:r>
              <a:rPr lang="ru-RU" sz="1400" spc="-50" dirty="0" err="1" smtClean="0">
                <a:latin typeface="Times New Roman"/>
                <a:cs typeface="Times New Roman"/>
              </a:rPr>
              <a:t>Домницкий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227" y="268576"/>
            <a:ext cx="3091359" cy="2619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-1516801" y="76961"/>
            <a:ext cx="10668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4"/>
          <p:cNvSpPr/>
          <p:nvPr/>
        </p:nvSpPr>
        <p:spPr>
          <a:xfrm>
            <a:off x="4160520" y="1807464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252984"/>
                </a:moveTo>
                <a:lnTo>
                  <a:pt x="0" y="56387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-573405" y="470859"/>
            <a:ext cx="3505199" cy="6096001"/>
          </a:xfrm>
          <a:custGeom>
            <a:avLst/>
            <a:gdLst/>
            <a:ahLst/>
            <a:cxnLst/>
            <a:rect l="l" t="t" r="r" b="b"/>
            <a:pathLst>
              <a:path w="3505200" h="6096000">
                <a:moveTo>
                  <a:pt x="3505200" y="0"/>
                </a:moveTo>
                <a:lnTo>
                  <a:pt x="0" y="0"/>
                </a:lnTo>
                <a:lnTo>
                  <a:pt x="0" y="6096000"/>
                </a:lnTo>
                <a:lnTo>
                  <a:pt x="3067050" y="6096000"/>
                </a:lnTo>
                <a:lnTo>
                  <a:pt x="3505200" y="5657850"/>
                </a:lnTo>
                <a:lnTo>
                  <a:pt x="3505200" y="0"/>
                </a:lnTo>
                <a:close/>
              </a:path>
            </a:pathLst>
          </a:custGeom>
          <a:solidFill>
            <a:srgbClr val="66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93645" y="6128710"/>
            <a:ext cx="438150" cy="438150"/>
          </a:xfrm>
          <a:custGeom>
            <a:avLst/>
            <a:gdLst/>
            <a:ahLst/>
            <a:cxnLst/>
            <a:rect l="l" t="t" r="r" b="b"/>
            <a:pathLst>
              <a:path w="438150" h="438150">
                <a:moveTo>
                  <a:pt x="438150" y="0"/>
                </a:moveTo>
                <a:lnTo>
                  <a:pt x="87629" y="87629"/>
                </a:lnTo>
                <a:lnTo>
                  <a:pt x="0" y="438150"/>
                </a:lnTo>
                <a:lnTo>
                  <a:pt x="438150" y="0"/>
                </a:lnTo>
                <a:close/>
              </a:path>
            </a:pathLst>
          </a:custGeom>
          <a:solidFill>
            <a:srgbClr val="52C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-573405" y="457961"/>
            <a:ext cx="3505200" cy="6096000"/>
          </a:xfrm>
          <a:custGeom>
            <a:avLst/>
            <a:gdLst/>
            <a:ahLst/>
            <a:cxnLst/>
            <a:rect l="l" t="t" r="r" b="b"/>
            <a:pathLst>
              <a:path w="3505200" h="6096000">
                <a:moveTo>
                  <a:pt x="3067050" y="6096000"/>
                </a:moveTo>
                <a:lnTo>
                  <a:pt x="3154679" y="5745480"/>
                </a:lnTo>
                <a:lnTo>
                  <a:pt x="3505200" y="5657850"/>
                </a:lnTo>
                <a:lnTo>
                  <a:pt x="3067050" y="6096000"/>
                </a:lnTo>
                <a:lnTo>
                  <a:pt x="0" y="6096000"/>
                </a:lnTo>
                <a:lnTo>
                  <a:pt x="0" y="0"/>
                </a:lnTo>
                <a:lnTo>
                  <a:pt x="3505200" y="0"/>
                </a:lnTo>
                <a:lnTo>
                  <a:pt x="3505200" y="565785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-304800" y="1752600"/>
            <a:ext cx="296799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14680" marR="5080" indent="-602615">
              <a:lnSpc>
                <a:spcPct val="100000"/>
              </a:lnSpc>
              <a:spcBef>
                <a:spcPts val="105"/>
              </a:spcBef>
            </a:pPr>
            <a:r>
              <a:rPr sz="3200" i="1" dirty="0">
                <a:latin typeface="Arial"/>
                <a:cs typeface="Arial"/>
              </a:rPr>
              <a:t>Распр</a:t>
            </a:r>
            <a:r>
              <a:rPr sz="3200" i="1" spc="-45" dirty="0">
                <a:latin typeface="Arial"/>
                <a:cs typeface="Arial"/>
              </a:rPr>
              <a:t>е</a:t>
            </a:r>
            <a:r>
              <a:rPr sz="3200" i="1" dirty="0">
                <a:latin typeface="Arial"/>
                <a:cs typeface="Arial"/>
              </a:rPr>
              <a:t>д</a:t>
            </a:r>
            <a:r>
              <a:rPr sz="3200" i="1" spc="-110" dirty="0">
                <a:latin typeface="Arial"/>
                <a:cs typeface="Arial"/>
              </a:rPr>
              <a:t>е</a:t>
            </a:r>
            <a:r>
              <a:rPr sz="3200" i="1" dirty="0">
                <a:latin typeface="Arial"/>
                <a:cs typeface="Arial"/>
              </a:rPr>
              <a:t>ление  </a:t>
            </a:r>
            <a:r>
              <a:rPr sz="3200" i="1" spc="-20" dirty="0">
                <a:latin typeface="Arial"/>
                <a:cs typeface="Arial"/>
              </a:rPr>
              <a:t>расходов</a:t>
            </a:r>
            <a:endParaRPr sz="3200" dirty="0">
              <a:latin typeface="Arial"/>
              <a:cs typeface="Arial"/>
            </a:endParaRPr>
          </a:p>
          <a:p>
            <a:pPr marL="443865" marR="329565" indent="126364" algn="just">
              <a:lnSpc>
                <a:spcPct val="100000"/>
              </a:lnSpc>
            </a:pPr>
            <a:r>
              <a:rPr sz="3200" i="1" spc="-10" dirty="0">
                <a:latin typeface="Arial"/>
                <a:cs typeface="Arial"/>
              </a:rPr>
              <a:t>бюджета  </a:t>
            </a:r>
            <a:r>
              <a:rPr sz="3200" i="1" spc="-15" dirty="0">
                <a:latin typeface="Arial"/>
                <a:cs typeface="Arial"/>
              </a:rPr>
              <a:t>поселения  </a:t>
            </a:r>
            <a:r>
              <a:rPr sz="3200" i="1" dirty="0">
                <a:latin typeface="Arial"/>
                <a:cs typeface="Arial"/>
              </a:rPr>
              <a:t>в </a:t>
            </a:r>
            <a:r>
              <a:rPr sz="3200" i="1" spc="-10" dirty="0" smtClean="0">
                <a:latin typeface="Arial"/>
                <a:cs typeface="Arial"/>
              </a:rPr>
              <a:t>20</a:t>
            </a:r>
            <a:r>
              <a:rPr lang="ru-RU" sz="3200" i="1" spc="-10" dirty="0" smtClean="0">
                <a:latin typeface="Arial"/>
                <a:cs typeface="Arial"/>
              </a:rPr>
              <a:t>26 </a:t>
            </a:r>
            <a:r>
              <a:rPr sz="3200" i="1" spc="-20" dirty="0" err="1" smtClean="0">
                <a:latin typeface="Arial"/>
                <a:cs typeface="Arial"/>
              </a:rPr>
              <a:t>году</a:t>
            </a:r>
            <a:endParaRPr sz="3200" dirty="0">
              <a:latin typeface="Arial"/>
              <a:cs typeface="Arial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308798060"/>
              </p:ext>
            </p:extLst>
          </p:nvPr>
        </p:nvGraphicFramePr>
        <p:xfrm>
          <a:off x="2514600" y="1473961"/>
          <a:ext cx="6477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6858"/>
            <a:ext cx="9144000" cy="6857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800" y="228600"/>
            <a:ext cx="8534400" cy="1371600"/>
          </a:xfrm>
          <a:custGeom>
            <a:avLst/>
            <a:gdLst/>
            <a:ahLst/>
            <a:cxnLst/>
            <a:rect l="l" t="t" r="r" b="b"/>
            <a:pathLst>
              <a:path w="8534400" h="1371600">
                <a:moveTo>
                  <a:pt x="8305800" y="0"/>
                </a:moveTo>
                <a:lnTo>
                  <a:pt x="228600" y="0"/>
                </a:lnTo>
                <a:lnTo>
                  <a:pt x="182529" y="4644"/>
                </a:lnTo>
                <a:lnTo>
                  <a:pt x="139619" y="17966"/>
                </a:lnTo>
                <a:lnTo>
                  <a:pt x="100788" y="39045"/>
                </a:lnTo>
                <a:lnTo>
                  <a:pt x="66955" y="66960"/>
                </a:lnTo>
                <a:lnTo>
                  <a:pt x="39041" y="100793"/>
                </a:lnTo>
                <a:lnTo>
                  <a:pt x="17964" y="139624"/>
                </a:lnTo>
                <a:lnTo>
                  <a:pt x="4644" y="182533"/>
                </a:lnTo>
                <a:lnTo>
                  <a:pt x="0" y="228600"/>
                </a:lnTo>
                <a:lnTo>
                  <a:pt x="0" y="1143000"/>
                </a:lnTo>
                <a:lnTo>
                  <a:pt x="4644" y="1189066"/>
                </a:lnTo>
                <a:lnTo>
                  <a:pt x="17964" y="1231975"/>
                </a:lnTo>
                <a:lnTo>
                  <a:pt x="39041" y="1270806"/>
                </a:lnTo>
                <a:lnTo>
                  <a:pt x="66955" y="1304639"/>
                </a:lnTo>
                <a:lnTo>
                  <a:pt x="100788" y="1332554"/>
                </a:lnTo>
                <a:lnTo>
                  <a:pt x="139619" y="1353633"/>
                </a:lnTo>
                <a:lnTo>
                  <a:pt x="182529" y="1366955"/>
                </a:lnTo>
                <a:lnTo>
                  <a:pt x="228600" y="1371600"/>
                </a:lnTo>
                <a:lnTo>
                  <a:pt x="8305800" y="1371600"/>
                </a:lnTo>
                <a:lnTo>
                  <a:pt x="8351866" y="1366955"/>
                </a:lnTo>
                <a:lnTo>
                  <a:pt x="8394775" y="1353633"/>
                </a:lnTo>
                <a:lnTo>
                  <a:pt x="8433606" y="1332554"/>
                </a:lnTo>
                <a:lnTo>
                  <a:pt x="8467439" y="1304639"/>
                </a:lnTo>
                <a:lnTo>
                  <a:pt x="8495354" y="1270806"/>
                </a:lnTo>
                <a:lnTo>
                  <a:pt x="8516433" y="1231975"/>
                </a:lnTo>
                <a:lnTo>
                  <a:pt x="8529755" y="1189066"/>
                </a:lnTo>
                <a:lnTo>
                  <a:pt x="8534400" y="1143000"/>
                </a:lnTo>
                <a:lnTo>
                  <a:pt x="8534400" y="228600"/>
                </a:lnTo>
                <a:lnTo>
                  <a:pt x="8529755" y="182533"/>
                </a:lnTo>
                <a:lnTo>
                  <a:pt x="8516433" y="139624"/>
                </a:lnTo>
                <a:lnTo>
                  <a:pt x="8495354" y="100793"/>
                </a:lnTo>
                <a:lnTo>
                  <a:pt x="8467439" y="66960"/>
                </a:lnTo>
                <a:lnTo>
                  <a:pt x="8433606" y="39045"/>
                </a:lnTo>
                <a:lnTo>
                  <a:pt x="8394775" y="17966"/>
                </a:lnTo>
                <a:lnTo>
                  <a:pt x="8351866" y="4644"/>
                </a:lnTo>
                <a:lnTo>
                  <a:pt x="8305800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800" y="228600"/>
            <a:ext cx="8534400" cy="1371600"/>
          </a:xfrm>
          <a:custGeom>
            <a:avLst/>
            <a:gdLst/>
            <a:ahLst/>
            <a:cxnLst/>
            <a:rect l="l" t="t" r="r" b="b"/>
            <a:pathLst>
              <a:path w="8534400" h="1371600">
                <a:moveTo>
                  <a:pt x="0" y="228600"/>
                </a:moveTo>
                <a:lnTo>
                  <a:pt x="4644" y="182533"/>
                </a:lnTo>
                <a:lnTo>
                  <a:pt x="17964" y="139624"/>
                </a:lnTo>
                <a:lnTo>
                  <a:pt x="39041" y="100793"/>
                </a:lnTo>
                <a:lnTo>
                  <a:pt x="66955" y="66960"/>
                </a:lnTo>
                <a:lnTo>
                  <a:pt x="100788" y="39045"/>
                </a:lnTo>
                <a:lnTo>
                  <a:pt x="139619" y="17966"/>
                </a:lnTo>
                <a:lnTo>
                  <a:pt x="182529" y="4644"/>
                </a:lnTo>
                <a:lnTo>
                  <a:pt x="228600" y="0"/>
                </a:lnTo>
                <a:lnTo>
                  <a:pt x="8305800" y="0"/>
                </a:lnTo>
                <a:lnTo>
                  <a:pt x="8351866" y="4644"/>
                </a:lnTo>
                <a:lnTo>
                  <a:pt x="8394775" y="17966"/>
                </a:lnTo>
                <a:lnTo>
                  <a:pt x="8433606" y="39045"/>
                </a:lnTo>
                <a:lnTo>
                  <a:pt x="8467439" y="66960"/>
                </a:lnTo>
                <a:lnTo>
                  <a:pt x="8495354" y="100793"/>
                </a:lnTo>
                <a:lnTo>
                  <a:pt x="8516433" y="139624"/>
                </a:lnTo>
                <a:lnTo>
                  <a:pt x="8529755" y="182533"/>
                </a:lnTo>
                <a:lnTo>
                  <a:pt x="8534400" y="228600"/>
                </a:lnTo>
                <a:lnTo>
                  <a:pt x="8534400" y="1143000"/>
                </a:lnTo>
                <a:lnTo>
                  <a:pt x="8529755" y="1189066"/>
                </a:lnTo>
                <a:lnTo>
                  <a:pt x="8516433" y="1231975"/>
                </a:lnTo>
                <a:lnTo>
                  <a:pt x="8495354" y="1270806"/>
                </a:lnTo>
                <a:lnTo>
                  <a:pt x="8467439" y="1304639"/>
                </a:lnTo>
                <a:lnTo>
                  <a:pt x="8433606" y="1332554"/>
                </a:lnTo>
                <a:lnTo>
                  <a:pt x="8394775" y="1353633"/>
                </a:lnTo>
                <a:lnTo>
                  <a:pt x="8351866" y="1366955"/>
                </a:lnTo>
                <a:lnTo>
                  <a:pt x="8305800" y="1371600"/>
                </a:lnTo>
                <a:lnTo>
                  <a:pt x="228600" y="1371600"/>
                </a:lnTo>
                <a:lnTo>
                  <a:pt x="182529" y="1366955"/>
                </a:lnTo>
                <a:lnTo>
                  <a:pt x="139619" y="1353633"/>
                </a:lnTo>
                <a:lnTo>
                  <a:pt x="100788" y="1332554"/>
                </a:lnTo>
                <a:lnTo>
                  <a:pt x="66955" y="1304639"/>
                </a:lnTo>
                <a:lnTo>
                  <a:pt x="39041" y="1270806"/>
                </a:lnTo>
                <a:lnTo>
                  <a:pt x="17964" y="1231975"/>
                </a:lnTo>
                <a:lnTo>
                  <a:pt x="4644" y="1189066"/>
                </a:lnTo>
                <a:lnTo>
                  <a:pt x="0" y="1143000"/>
                </a:lnTo>
                <a:lnTo>
                  <a:pt x="0" y="2286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4400" y="346658"/>
            <a:ext cx="604862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100"/>
              </a:spcBef>
              <a:buNone/>
            </a:pPr>
            <a:r>
              <a:rPr lang="ru-RU" sz="1800" dirty="0" smtClean="0">
                <a:latin typeface="Arial"/>
                <a:cs typeface="Arial"/>
              </a:rPr>
              <a:t>           Муниципальная программа – это документ 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7111" y="1753360"/>
            <a:ext cx="7771851" cy="1153417"/>
          </a:xfrm>
          <a:custGeom>
            <a:avLst/>
            <a:gdLst/>
            <a:ahLst/>
            <a:cxnLst/>
            <a:rect l="l" t="t" r="r" b="b"/>
            <a:pathLst>
              <a:path w="7696200" h="1066800">
                <a:moveTo>
                  <a:pt x="7518400" y="0"/>
                </a:moveTo>
                <a:lnTo>
                  <a:pt x="177800" y="0"/>
                </a:lnTo>
                <a:lnTo>
                  <a:pt x="130533" y="6352"/>
                </a:lnTo>
                <a:lnTo>
                  <a:pt x="88060" y="24280"/>
                </a:lnTo>
                <a:lnTo>
                  <a:pt x="52076" y="52085"/>
                </a:lnTo>
                <a:lnTo>
                  <a:pt x="24274" y="88072"/>
                </a:lnTo>
                <a:lnTo>
                  <a:pt x="6351" y="130542"/>
                </a:lnTo>
                <a:lnTo>
                  <a:pt x="0" y="177800"/>
                </a:lnTo>
                <a:lnTo>
                  <a:pt x="0" y="889000"/>
                </a:lnTo>
                <a:lnTo>
                  <a:pt x="6351" y="936257"/>
                </a:lnTo>
                <a:lnTo>
                  <a:pt x="24274" y="978727"/>
                </a:lnTo>
                <a:lnTo>
                  <a:pt x="52076" y="1014714"/>
                </a:lnTo>
                <a:lnTo>
                  <a:pt x="88060" y="1042519"/>
                </a:lnTo>
                <a:lnTo>
                  <a:pt x="130533" y="1060447"/>
                </a:lnTo>
                <a:lnTo>
                  <a:pt x="177800" y="1066800"/>
                </a:lnTo>
                <a:lnTo>
                  <a:pt x="7518400" y="1066800"/>
                </a:lnTo>
                <a:lnTo>
                  <a:pt x="7565657" y="1060447"/>
                </a:lnTo>
                <a:lnTo>
                  <a:pt x="7608127" y="1042519"/>
                </a:lnTo>
                <a:lnTo>
                  <a:pt x="7644114" y="1014714"/>
                </a:lnTo>
                <a:lnTo>
                  <a:pt x="7671919" y="978727"/>
                </a:lnTo>
                <a:lnTo>
                  <a:pt x="7689847" y="936257"/>
                </a:lnTo>
                <a:lnTo>
                  <a:pt x="7696200" y="889000"/>
                </a:lnTo>
                <a:lnTo>
                  <a:pt x="7696200" y="177800"/>
                </a:lnTo>
                <a:lnTo>
                  <a:pt x="7689847" y="130542"/>
                </a:lnTo>
                <a:lnTo>
                  <a:pt x="7671919" y="88072"/>
                </a:lnTo>
                <a:lnTo>
                  <a:pt x="7644114" y="52085"/>
                </a:lnTo>
                <a:lnTo>
                  <a:pt x="7608127" y="24280"/>
                </a:lnTo>
                <a:lnTo>
                  <a:pt x="7565657" y="6352"/>
                </a:lnTo>
                <a:lnTo>
                  <a:pt x="751840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2762" y="1753361"/>
            <a:ext cx="7696200" cy="1066800"/>
          </a:xfrm>
          <a:custGeom>
            <a:avLst/>
            <a:gdLst/>
            <a:ahLst/>
            <a:cxnLst/>
            <a:rect l="l" t="t" r="r" b="b"/>
            <a:pathLst>
              <a:path w="7696200" h="1066800">
                <a:moveTo>
                  <a:pt x="0" y="177800"/>
                </a:moveTo>
                <a:lnTo>
                  <a:pt x="6351" y="130542"/>
                </a:lnTo>
                <a:lnTo>
                  <a:pt x="24274" y="88072"/>
                </a:lnTo>
                <a:lnTo>
                  <a:pt x="52076" y="52085"/>
                </a:lnTo>
                <a:lnTo>
                  <a:pt x="88060" y="24280"/>
                </a:lnTo>
                <a:lnTo>
                  <a:pt x="130533" y="6352"/>
                </a:lnTo>
                <a:lnTo>
                  <a:pt x="177800" y="0"/>
                </a:lnTo>
                <a:lnTo>
                  <a:pt x="7518400" y="0"/>
                </a:lnTo>
                <a:lnTo>
                  <a:pt x="7565657" y="6352"/>
                </a:lnTo>
                <a:lnTo>
                  <a:pt x="7608127" y="24280"/>
                </a:lnTo>
                <a:lnTo>
                  <a:pt x="7644114" y="52085"/>
                </a:lnTo>
                <a:lnTo>
                  <a:pt x="7671919" y="88072"/>
                </a:lnTo>
                <a:lnTo>
                  <a:pt x="7689847" y="130542"/>
                </a:lnTo>
                <a:lnTo>
                  <a:pt x="7696200" y="177800"/>
                </a:lnTo>
                <a:lnTo>
                  <a:pt x="7696200" y="889000"/>
                </a:lnTo>
                <a:lnTo>
                  <a:pt x="7689847" y="936257"/>
                </a:lnTo>
                <a:lnTo>
                  <a:pt x="7671919" y="978727"/>
                </a:lnTo>
                <a:lnTo>
                  <a:pt x="7644114" y="1014714"/>
                </a:lnTo>
                <a:lnTo>
                  <a:pt x="7608127" y="1042519"/>
                </a:lnTo>
                <a:lnTo>
                  <a:pt x="7565657" y="1060447"/>
                </a:lnTo>
                <a:lnTo>
                  <a:pt x="7518400" y="1066800"/>
                </a:lnTo>
                <a:lnTo>
                  <a:pt x="177800" y="1066800"/>
                </a:lnTo>
                <a:lnTo>
                  <a:pt x="130533" y="1060447"/>
                </a:lnTo>
                <a:lnTo>
                  <a:pt x="88060" y="1042519"/>
                </a:lnTo>
                <a:lnTo>
                  <a:pt x="52076" y="1014714"/>
                </a:lnTo>
                <a:lnTo>
                  <a:pt x="24274" y="978727"/>
                </a:lnTo>
                <a:lnTo>
                  <a:pt x="6351" y="936257"/>
                </a:lnTo>
                <a:lnTo>
                  <a:pt x="0" y="889000"/>
                </a:lnTo>
                <a:lnTo>
                  <a:pt x="0" y="177800"/>
                </a:lnTo>
                <a:close/>
              </a:path>
            </a:pathLst>
          </a:custGeom>
          <a:ln w="2590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95400" y="621537"/>
            <a:ext cx="6384671" cy="22852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930" marR="133350" lvl="0" indent="-372110">
              <a:spcBef>
                <a:spcPts val="100"/>
              </a:spcBef>
            </a:pPr>
            <a:r>
              <a:rPr lang="ru-RU" i="1" spc="-15" dirty="0" smtClean="0">
                <a:solidFill>
                  <a:prstClr val="black"/>
                </a:solidFill>
                <a:latin typeface="Arial"/>
                <a:cs typeface="Arial"/>
              </a:rPr>
              <a:t>определяющий </a:t>
            </a:r>
            <a:r>
              <a:rPr lang="ru-RU" i="1" spc="-20" dirty="0">
                <a:solidFill>
                  <a:prstClr val="black"/>
                </a:solidFill>
                <a:latin typeface="Arial"/>
                <a:cs typeface="Arial"/>
              </a:rPr>
              <a:t>цели </a:t>
            </a:r>
            <a:r>
              <a:rPr lang="ru-RU" i="1" dirty="0">
                <a:solidFill>
                  <a:prstClr val="black"/>
                </a:solidFill>
                <a:latin typeface="Arial"/>
                <a:cs typeface="Arial"/>
              </a:rPr>
              <a:t>и </a:t>
            </a:r>
            <a:r>
              <a:rPr lang="ru-RU" i="1" spc="-30" dirty="0">
                <a:solidFill>
                  <a:prstClr val="black"/>
                </a:solidFill>
                <a:latin typeface="Arial"/>
                <a:cs typeface="Arial"/>
              </a:rPr>
              <a:t>задачи </a:t>
            </a:r>
            <a:r>
              <a:rPr lang="ru-RU" i="1" spc="-10" dirty="0">
                <a:solidFill>
                  <a:prstClr val="black"/>
                </a:solidFill>
                <a:latin typeface="Arial"/>
                <a:cs typeface="Arial"/>
              </a:rPr>
              <a:t>муниципальной политики  </a:t>
            </a:r>
            <a:r>
              <a:rPr lang="ru-RU" i="1" dirty="0">
                <a:solidFill>
                  <a:prstClr val="black"/>
                </a:solidFill>
                <a:latin typeface="Arial"/>
                <a:cs typeface="Arial"/>
              </a:rPr>
              <a:t>в </a:t>
            </a:r>
            <a:r>
              <a:rPr lang="ru-RU" i="1" spc="-10" dirty="0">
                <a:solidFill>
                  <a:prstClr val="black"/>
                </a:solidFill>
                <a:latin typeface="Arial"/>
                <a:cs typeface="Arial"/>
              </a:rPr>
              <a:t>определенной </a:t>
            </a:r>
            <a:r>
              <a:rPr lang="ru-RU" i="1" spc="-5" dirty="0">
                <a:solidFill>
                  <a:prstClr val="black"/>
                </a:solidFill>
                <a:latin typeface="Arial"/>
                <a:cs typeface="Arial"/>
              </a:rPr>
              <a:t>сфере, способы их</a:t>
            </a:r>
            <a:r>
              <a:rPr lang="ru-RU" i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i="1" spc="-5" dirty="0">
                <a:solidFill>
                  <a:prstClr val="black"/>
                </a:solidFill>
                <a:latin typeface="Arial"/>
                <a:cs typeface="Arial"/>
              </a:rPr>
              <a:t>достижения,</a:t>
            </a:r>
            <a:endParaRPr lang="ru-RU" dirty="0">
              <a:solidFill>
                <a:prstClr val="black"/>
              </a:solidFill>
              <a:latin typeface="Arial"/>
              <a:cs typeface="Arial"/>
            </a:endParaRPr>
          </a:p>
          <a:p>
            <a:pPr marL="22860" lvl="0"/>
            <a:r>
              <a:rPr lang="ru-RU" i="1" spc="-5" dirty="0">
                <a:solidFill>
                  <a:prstClr val="black"/>
                </a:solidFill>
                <a:latin typeface="Arial"/>
                <a:cs typeface="Arial"/>
              </a:rPr>
              <a:t>примерные </a:t>
            </a:r>
            <a:r>
              <a:rPr lang="ru-RU" i="1" spc="-20" dirty="0">
                <a:solidFill>
                  <a:prstClr val="black"/>
                </a:solidFill>
                <a:latin typeface="Arial"/>
                <a:cs typeface="Arial"/>
              </a:rPr>
              <a:t>объемы </a:t>
            </a:r>
            <a:r>
              <a:rPr lang="ru-RU" i="1" spc="-15" dirty="0">
                <a:solidFill>
                  <a:prstClr val="black"/>
                </a:solidFill>
                <a:latin typeface="Arial"/>
                <a:cs typeface="Arial"/>
              </a:rPr>
              <a:t>используемых </a:t>
            </a:r>
            <a:r>
              <a:rPr lang="ru-RU" i="1" spc="-5" dirty="0">
                <a:solidFill>
                  <a:prstClr val="black"/>
                </a:solidFill>
                <a:latin typeface="Arial"/>
                <a:cs typeface="Arial"/>
              </a:rPr>
              <a:t>финансовых</a:t>
            </a:r>
            <a:r>
              <a:rPr lang="ru-RU" i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i="1" spc="-10" dirty="0">
                <a:solidFill>
                  <a:prstClr val="black"/>
                </a:solidFill>
                <a:latin typeface="Arial"/>
                <a:cs typeface="Arial"/>
              </a:rPr>
              <a:t>ресурсов</a:t>
            </a:r>
            <a:endParaRPr sz="2000" dirty="0">
              <a:latin typeface="Times New Roman"/>
              <a:cs typeface="Times New Roman"/>
            </a:endParaRPr>
          </a:p>
          <a:p>
            <a:pPr marL="1962150" marR="5080" indent="-1949450">
              <a:lnSpc>
                <a:spcPct val="100000"/>
              </a:lnSpc>
              <a:spcBef>
                <a:spcPts val="1290"/>
              </a:spcBef>
            </a:pPr>
            <a:endParaRPr lang="ru-RU" sz="2400" i="1" spc="-40" dirty="0">
              <a:latin typeface="Arial"/>
              <a:cs typeface="Arial"/>
            </a:endParaRPr>
          </a:p>
          <a:p>
            <a:pPr marL="1962150" marR="5080" indent="-1949450">
              <a:lnSpc>
                <a:spcPct val="100000"/>
              </a:lnSpc>
              <a:spcBef>
                <a:spcPts val="1290"/>
              </a:spcBef>
            </a:pPr>
            <a:r>
              <a:rPr sz="2400" i="1" spc="-40" dirty="0" err="1" smtClean="0">
                <a:latin typeface="Arial"/>
                <a:cs typeface="Arial"/>
              </a:rPr>
              <a:t>Зачем</a:t>
            </a:r>
            <a:r>
              <a:rPr sz="2400" i="1" spc="-40" dirty="0" smtClean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формировать </a:t>
            </a:r>
            <a:r>
              <a:rPr sz="2400" i="1" dirty="0">
                <a:latin typeface="Arial"/>
                <a:cs typeface="Arial"/>
              </a:rPr>
              <a:t>и </a:t>
            </a:r>
            <a:r>
              <a:rPr sz="2400" i="1" spc="-10" dirty="0">
                <a:latin typeface="Arial"/>
                <a:cs typeface="Arial"/>
              </a:rPr>
              <a:t>исполнять </a:t>
            </a:r>
            <a:r>
              <a:rPr sz="2400" i="1" spc="-5" dirty="0">
                <a:latin typeface="Arial"/>
                <a:cs typeface="Arial"/>
              </a:rPr>
              <a:t>бюджет  по программам?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4277" y="3429000"/>
            <a:ext cx="2375916" cy="1656714"/>
          </a:xfrm>
          <a:custGeom>
            <a:avLst/>
            <a:gdLst/>
            <a:ahLst/>
            <a:cxnLst/>
            <a:rect l="l" t="t" r="r" b="b"/>
            <a:pathLst>
              <a:path w="2447925" h="1656714">
                <a:moveTo>
                  <a:pt x="2171446" y="0"/>
                </a:moveTo>
                <a:lnTo>
                  <a:pt x="276098" y="0"/>
                </a:lnTo>
                <a:lnTo>
                  <a:pt x="226471" y="4446"/>
                </a:lnTo>
                <a:lnTo>
                  <a:pt x="179761" y="17268"/>
                </a:lnTo>
                <a:lnTo>
                  <a:pt x="136749" y="37686"/>
                </a:lnTo>
                <a:lnTo>
                  <a:pt x="98215" y="64920"/>
                </a:lnTo>
                <a:lnTo>
                  <a:pt x="64937" y="98194"/>
                </a:lnTo>
                <a:lnTo>
                  <a:pt x="37697" y="136727"/>
                </a:lnTo>
                <a:lnTo>
                  <a:pt x="17274" y="179741"/>
                </a:lnTo>
                <a:lnTo>
                  <a:pt x="4448" y="226457"/>
                </a:lnTo>
                <a:lnTo>
                  <a:pt x="0" y="276098"/>
                </a:lnTo>
                <a:lnTo>
                  <a:pt x="0" y="1380489"/>
                </a:lnTo>
                <a:lnTo>
                  <a:pt x="4448" y="1430130"/>
                </a:lnTo>
                <a:lnTo>
                  <a:pt x="17274" y="1476846"/>
                </a:lnTo>
                <a:lnTo>
                  <a:pt x="37697" y="1519860"/>
                </a:lnTo>
                <a:lnTo>
                  <a:pt x="64937" y="1558393"/>
                </a:lnTo>
                <a:lnTo>
                  <a:pt x="98215" y="1591667"/>
                </a:lnTo>
                <a:lnTo>
                  <a:pt x="136749" y="1618901"/>
                </a:lnTo>
                <a:lnTo>
                  <a:pt x="179761" y="1639319"/>
                </a:lnTo>
                <a:lnTo>
                  <a:pt x="226471" y="1652141"/>
                </a:lnTo>
                <a:lnTo>
                  <a:pt x="276098" y="1656588"/>
                </a:lnTo>
                <a:lnTo>
                  <a:pt x="2171446" y="1656588"/>
                </a:lnTo>
                <a:lnTo>
                  <a:pt x="2221086" y="1652141"/>
                </a:lnTo>
                <a:lnTo>
                  <a:pt x="2267802" y="1639319"/>
                </a:lnTo>
                <a:lnTo>
                  <a:pt x="2310816" y="1618901"/>
                </a:lnTo>
                <a:lnTo>
                  <a:pt x="2349349" y="1591667"/>
                </a:lnTo>
                <a:lnTo>
                  <a:pt x="2382623" y="1558393"/>
                </a:lnTo>
                <a:lnTo>
                  <a:pt x="2409857" y="1519860"/>
                </a:lnTo>
                <a:lnTo>
                  <a:pt x="2430275" y="1476846"/>
                </a:lnTo>
                <a:lnTo>
                  <a:pt x="2443097" y="1430130"/>
                </a:lnTo>
                <a:lnTo>
                  <a:pt x="2447544" y="1380489"/>
                </a:lnTo>
                <a:lnTo>
                  <a:pt x="2447544" y="276098"/>
                </a:lnTo>
                <a:lnTo>
                  <a:pt x="2443097" y="226457"/>
                </a:lnTo>
                <a:lnTo>
                  <a:pt x="2430275" y="179741"/>
                </a:lnTo>
                <a:lnTo>
                  <a:pt x="2409857" y="136727"/>
                </a:lnTo>
                <a:lnTo>
                  <a:pt x="2382623" y="98194"/>
                </a:lnTo>
                <a:lnTo>
                  <a:pt x="2349349" y="64920"/>
                </a:lnTo>
                <a:lnTo>
                  <a:pt x="2310816" y="37686"/>
                </a:lnTo>
                <a:lnTo>
                  <a:pt x="2267802" y="17268"/>
                </a:lnTo>
                <a:lnTo>
                  <a:pt x="2221086" y="4446"/>
                </a:lnTo>
                <a:lnTo>
                  <a:pt x="2171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4277" y="3429000"/>
            <a:ext cx="2375916" cy="1656714"/>
          </a:xfrm>
          <a:custGeom>
            <a:avLst/>
            <a:gdLst/>
            <a:ahLst/>
            <a:cxnLst/>
            <a:rect l="l" t="t" r="r" b="b"/>
            <a:pathLst>
              <a:path w="2447925" h="1656714">
                <a:moveTo>
                  <a:pt x="0" y="276098"/>
                </a:moveTo>
                <a:lnTo>
                  <a:pt x="4448" y="226457"/>
                </a:lnTo>
                <a:lnTo>
                  <a:pt x="17274" y="179741"/>
                </a:lnTo>
                <a:lnTo>
                  <a:pt x="37697" y="136727"/>
                </a:lnTo>
                <a:lnTo>
                  <a:pt x="64937" y="98194"/>
                </a:lnTo>
                <a:lnTo>
                  <a:pt x="98215" y="64920"/>
                </a:lnTo>
                <a:lnTo>
                  <a:pt x="136749" y="37686"/>
                </a:lnTo>
                <a:lnTo>
                  <a:pt x="179761" y="17268"/>
                </a:lnTo>
                <a:lnTo>
                  <a:pt x="226471" y="4446"/>
                </a:lnTo>
                <a:lnTo>
                  <a:pt x="276098" y="0"/>
                </a:lnTo>
                <a:lnTo>
                  <a:pt x="2171446" y="0"/>
                </a:lnTo>
                <a:lnTo>
                  <a:pt x="2221086" y="4446"/>
                </a:lnTo>
                <a:lnTo>
                  <a:pt x="2267802" y="17268"/>
                </a:lnTo>
                <a:lnTo>
                  <a:pt x="2310816" y="37686"/>
                </a:lnTo>
                <a:lnTo>
                  <a:pt x="2349349" y="64920"/>
                </a:lnTo>
                <a:lnTo>
                  <a:pt x="2382623" y="98194"/>
                </a:lnTo>
                <a:lnTo>
                  <a:pt x="2409857" y="136727"/>
                </a:lnTo>
                <a:lnTo>
                  <a:pt x="2430275" y="179741"/>
                </a:lnTo>
                <a:lnTo>
                  <a:pt x="2443097" y="226457"/>
                </a:lnTo>
                <a:lnTo>
                  <a:pt x="2447544" y="276098"/>
                </a:lnTo>
                <a:lnTo>
                  <a:pt x="2447544" y="1380489"/>
                </a:lnTo>
                <a:lnTo>
                  <a:pt x="2443097" y="1430130"/>
                </a:lnTo>
                <a:lnTo>
                  <a:pt x="2430275" y="1476846"/>
                </a:lnTo>
                <a:lnTo>
                  <a:pt x="2409857" y="1519860"/>
                </a:lnTo>
                <a:lnTo>
                  <a:pt x="2382623" y="1558393"/>
                </a:lnTo>
                <a:lnTo>
                  <a:pt x="2349349" y="1591667"/>
                </a:lnTo>
                <a:lnTo>
                  <a:pt x="2310816" y="1618901"/>
                </a:lnTo>
                <a:lnTo>
                  <a:pt x="2267802" y="1639319"/>
                </a:lnTo>
                <a:lnTo>
                  <a:pt x="2221086" y="1652141"/>
                </a:lnTo>
                <a:lnTo>
                  <a:pt x="2171446" y="1656588"/>
                </a:lnTo>
                <a:lnTo>
                  <a:pt x="276098" y="1656588"/>
                </a:lnTo>
                <a:lnTo>
                  <a:pt x="226471" y="1652141"/>
                </a:lnTo>
                <a:lnTo>
                  <a:pt x="179761" y="1639319"/>
                </a:lnTo>
                <a:lnTo>
                  <a:pt x="136749" y="1618901"/>
                </a:lnTo>
                <a:lnTo>
                  <a:pt x="98215" y="1591667"/>
                </a:lnTo>
                <a:lnTo>
                  <a:pt x="64937" y="1558393"/>
                </a:lnTo>
                <a:lnTo>
                  <a:pt x="37697" y="1519860"/>
                </a:lnTo>
                <a:lnTo>
                  <a:pt x="17274" y="1476846"/>
                </a:lnTo>
                <a:lnTo>
                  <a:pt x="4448" y="1430130"/>
                </a:lnTo>
                <a:lnTo>
                  <a:pt x="0" y="1380489"/>
                </a:lnTo>
                <a:lnTo>
                  <a:pt x="0" y="27609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15695" y="3440785"/>
            <a:ext cx="178308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065" marR="176530" indent="-3175" algn="ctr">
              <a:lnSpc>
                <a:spcPct val="120000"/>
              </a:lnSpc>
              <a:spcBef>
                <a:spcPts val="100"/>
              </a:spcBef>
            </a:pPr>
            <a:r>
              <a:rPr sz="1400" dirty="0">
                <a:solidFill>
                  <a:srgbClr val="0033CC"/>
                </a:solidFill>
                <a:latin typeface="Arial"/>
                <a:cs typeface="Arial"/>
              </a:rPr>
              <a:t>в </a:t>
            </a:r>
            <a:r>
              <a:rPr sz="1400" spc="-15" dirty="0">
                <a:solidFill>
                  <a:srgbClr val="0033CC"/>
                </a:solidFill>
                <a:latin typeface="Arial"/>
                <a:cs typeface="Arial"/>
              </a:rPr>
              <a:t>целях  </a:t>
            </a:r>
            <a:r>
              <a:rPr sz="1400" spc="-5" dirty="0">
                <a:solidFill>
                  <a:srgbClr val="0033CC"/>
                </a:solidFill>
                <a:latin typeface="Arial"/>
                <a:cs typeface="Arial"/>
              </a:rPr>
              <a:t>повышения  эффективности</a:t>
            </a:r>
            <a:r>
              <a:rPr sz="1400" spc="-7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3CC"/>
                </a:solidFill>
                <a:latin typeface="Arial"/>
                <a:cs typeface="Arial"/>
              </a:rPr>
              <a:t>и  </a:t>
            </a:r>
            <a:r>
              <a:rPr sz="1400" spc="-5" dirty="0">
                <a:solidFill>
                  <a:srgbClr val="0033CC"/>
                </a:solidFill>
                <a:latin typeface="Arial"/>
                <a:cs typeface="Arial"/>
              </a:rPr>
              <a:t>р</a:t>
            </a:r>
            <a:r>
              <a:rPr sz="1400" spc="-40" dirty="0">
                <a:solidFill>
                  <a:srgbClr val="0033CC"/>
                </a:solidFill>
                <a:latin typeface="Arial"/>
                <a:cs typeface="Arial"/>
              </a:rPr>
              <a:t>е</a:t>
            </a:r>
            <a:r>
              <a:rPr sz="1400" spc="-10" dirty="0">
                <a:solidFill>
                  <a:srgbClr val="0033CC"/>
                </a:solidFill>
                <a:latin typeface="Arial"/>
                <a:cs typeface="Arial"/>
              </a:rPr>
              <a:t>з</a:t>
            </a:r>
            <a:r>
              <a:rPr sz="1400" spc="-55" dirty="0">
                <a:solidFill>
                  <a:srgbClr val="0033CC"/>
                </a:solidFill>
                <a:latin typeface="Arial"/>
                <a:cs typeface="Arial"/>
              </a:rPr>
              <a:t>у</a:t>
            </a:r>
            <a:r>
              <a:rPr sz="1400" spc="-5" dirty="0">
                <a:solidFill>
                  <a:srgbClr val="0033CC"/>
                </a:solidFill>
                <a:latin typeface="Arial"/>
                <a:cs typeface="Arial"/>
              </a:rPr>
              <a:t>л</a:t>
            </a:r>
            <a:r>
              <a:rPr sz="1400" spc="-114" dirty="0">
                <a:solidFill>
                  <a:srgbClr val="0033CC"/>
                </a:solidFill>
                <a:latin typeface="Arial"/>
                <a:cs typeface="Arial"/>
              </a:rPr>
              <a:t>ь</a:t>
            </a:r>
            <a:r>
              <a:rPr sz="1400" spc="-10" dirty="0">
                <a:solidFill>
                  <a:srgbClr val="0033CC"/>
                </a:solidFill>
                <a:latin typeface="Arial"/>
                <a:cs typeface="Arial"/>
              </a:rPr>
              <a:t>т</a:t>
            </a:r>
            <a:r>
              <a:rPr sz="1400" spc="-40" dirty="0">
                <a:solidFill>
                  <a:srgbClr val="0033CC"/>
                </a:solidFill>
                <a:latin typeface="Arial"/>
                <a:cs typeface="Arial"/>
              </a:rPr>
              <a:t>а</a:t>
            </a:r>
            <a:r>
              <a:rPr sz="1400" dirty="0">
                <a:solidFill>
                  <a:srgbClr val="0033CC"/>
                </a:solidFill>
                <a:latin typeface="Arial"/>
                <a:cs typeface="Arial"/>
              </a:rPr>
              <a:t>т</a:t>
            </a:r>
            <a:r>
              <a:rPr sz="1400" spc="-5" dirty="0">
                <a:solidFill>
                  <a:srgbClr val="0033CC"/>
                </a:solidFill>
                <a:latin typeface="Arial"/>
                <a:cs typeface="Arial"/>
              </a:rPr>
              <a:t>ивно</a:t>
            </a:r>
            <a:r>
              <a:rPr sz="1400" spc="0" dirty="0">
                <a:solidFill>
                  <a:srgbClr val="0033CC"/>
                </a:solidFill>
                <a:latin typeface="Arial"/>
                <a:cs typeface="Arial"/>
              </a:rPr>
              <a:t>с</a:t>
            </a:r>
            <a:r>
              <a:rPr sz="1400" spc="-10" dirty="0">
                <a:solidFill>
                  <a:srgbClr val="0033CC"/>
                </a:solidFill>
                <a:latin typeface="Arial"/>
                <a:cs typeface="Arial"/>
              </a:rPr>
              <a:t>т</a:t>
            </a:r>
            <a:r>
              <a:rPr sz="1400" dirty="0">
                <a:solidFill>
                  <a:srgbClr val="0033CC"/>
                </a:solidFill>
                <a:latin typeface="Arial"/>
                <a:cs typeface="Arial"/>
              </a:rPr>
              <a:t>и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34"/>
              </a:spcBef>
            </a:pPr>
            <a:r>
              <a:rPr sz="1400" spc="-10" dirty="0">
                <a:solidFill>
                  <a:srgbClr val="0033CC"/>
                </a:solidFill>
                <a:latin typeface="Arial"/>
                <a:cs typeface="Arial"/>
              </a:rPr>
              <a:t>бюджетных</a:t>
            </a:r>
            <a:r>
              <a:rPr sz="1400" spc="-9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33CC"/>
                </a:solidFill>
                <a:latin typeface="Arial"/>
                <a:cs typeface="Arial"/>
              </a:rPr>
              <a:t>расходов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24200" y="3581400"/>
            <a:ext cx="2895600" cy="2971800"/>
          </a:xfrm>
          <a:custGeom>
            <a:avLst/>
            <a:gdLst/>
            <a:ahLst/>
            <a:cxnLst/>
            <a:rect l="l" t="t" r="r" b="b"/>
            <a:pathLst>
              <a:path w="2895600" h="2971800">
                <a:moveTo>
                  <a:pt x="2413000" y="0"/>
                </a:moveTo>
                <a:lnTo>
                  <a:pt x="482600" y="0"/>
                </a:lnTo>
                <a:lnTo>
                  <a:pt x="436116" y="2208"/>
                </a:lnTo>
                <a:lnTo>
                  <a:pt x="390883" y="8700"/>
                </a:lnTo>
                <a:lnTo>
                  <a:pt x="347104" y="19273"/>
                </a:lnTo>
                <a:lnTo>
                  <a:pt x="304981" y="33724"/>
                </a:lnTo>
                <a:lnTo>
                  <a:pt x="264716" y="51852"/>
                </a:lnTo>
                <a:lnTo>
                  <a:pt x="226510" y="73454"/>
                </a:lnTo>
                <a:lnTo>
                  <a:pt x="190567" y="98329"/>
                </a:lnTo>
                <a:lnTo>
                  <a:pt x="157087" y="126274"/>
                </a:lnTo>
                <a:lnTo>
                  <a:pt x="126274" y="157087"/>
                </a:lnTo>
                <a:lnTo>
                  <a:pt x="98329" y="190567"/>
                </a:lnTo>
                <a:lnTo>
                  <a:pt x="73454" y="226510"/>
                </a:lnTo>
                <a:lnTo>
                  <a:pt x="51852" y="264716"/>
                </a:lnTo>
                <a:lnTo>
                  <a:pt x="33724" y="304981"/>
                </a:lnTo>
                <a:lnTo>
                  <a:pt x="19273" y="347104"/>
                </a:lnTo>
                <a:lnTo>
                  <a:pt x="8700" y="390883"/>
                </a:lnTo>
                <a:lnTo>
                  <a:pt x="2208" y="436116"/>
                </a:lnTo>
                <a:lnTo>
                  <a:pt x="0" y="482600"/>
                </a:lnTo>
                <a:lnTo>
                  <a:pt x="0" y="2489187"/>
                </a:lnTo>
                <a:lnTo>
                  <a:pt x="2208" y="2535665"/>
                </a:lnTo>
                <a:lnTo>
                  <a:pt x="8700" y="2580893"/>
                </a:lnTo>
                <a:lnTo>
                  <a:pt x="19273" y="2624669"/>
                </a:lnTo>
                <a:lnTo>
                  <a:pt x="33724" y="2666791"/>
                </a:lnTo>
                <a:lnTo>
                  <a:pt x="51852" y="2707056"/>
                </a:lnTo>
                <a:lnTo>
                  <a:pt x="73454" y="2745263"/>
                </a:lnTo>
                <a:lnTo>
                  <a:pt x="98329" y="2781208"/>
                </a:lnTo>
                <a:lnTo>
                  <a:pt x="126274" y="2814690"/>
                </a:lnTo>
                <a:lnTo>
                  <a:pt x="157087" y="2845506"/>
                </a:lnTo>
                <a:lnTo>
                  <a:pt x="190567" y="2873454"/>
                </a:lnTo>
                <a:lnTo>
                  <a:pt x="226510" y="2898332"/>
                </a:lnTo>
                <a:lnTo>
                  <a:pt x="264716" y="2919938"/>
                </a:lnTo>
                <a:lnTo>
                  <a:pt x="304981" y="2938069"/>
                </a:lnTo>
                <a:lnTo>
                  <a:pt x="347104" y="2952522"/>
                </a:lnTo>
                <a:lnTo>
                  <a:pt x="390883" y="2963097"/>
                </a:lnTo>
                <a:lnTo>
                  <a:pt x="436116" y="2969590"/>
                </a:lnTo>
                <a:lnTo>
                  <a:pt x="482600" y="2971800"/>
                </a:lnTo>
                <a:lnTo>
                  <a:pt x="2413000" y="2971800"/>
                </a:lnTo>
                <a:lnTo>
                  <a:pt x="2459483" y="2969590"/>
                </a:lnTo>
                <a:lnTo>
                  <a:pt x="2504716" y="2963097"/>
                </a:lnTo>
                <a:lnTo>
                  <a:pt x="2548495" y="2952522"/>
                </a:lnTo>
                <a:lnTo>
                  <a:pt x="2590618" y="2938069"/>
                </a:lnTo>
                <a:lnTo>
                  <a:pt x="2630883" y="2919938"/>
                </a:lnTo>
                <a:lnTo>
                  <a:pt x="2669089" y="2898332"/>
                </a:lnTo>
                <a:lnTo>
                  <a:pt x="2705032" y="2873454"/>
                </a:lnTo>
                <a:lnTo>
                  <a:pt x="2738512" y="2845506"/>
                </a:lnTo>
                <a:lnTo>
                  <a:pt x="2769325" y="2814690"/>
                </a:lnTo>
                <a:lnTo>
                  <a:pt x="2797270" y="2781208"/>
                </a:lnTo>
                <a:lnTo>
                  <a:pt x="2822145" y="2745263"/>
                </a:lnTo>
                <a:lnTo>
                  <a:pt x="2843747" y="2707056"/>
                </a:lnTo>
                <a:lnTo>
                  <a:pt x="2861875" y="2666791"/>
                </a:lnTo>
                <a:lnTo>
                  <a:pt x="2876326" y="2624669"/>
                </a:lnTo>
                <a:lnTo>
                  <a:pt x="2886899" y="2580893"/>
                </a:lnTo>
                <a:lnTo>
                  <a:pt x="2893391" y="2535665"/>
                </a:lnTo>
                <a:lnTo>
                  <a:pt x="2895600" y="2489187"/>
                </a:lnTo>
                <a:lnTo>
                  <a:pt x="2895600" y="482600"/>
                </a:lnTo>
                <a:lnTo>
                  <a:pt x="2893391" y="436116"/>
                </a:lnTo>
                <a:lnTo>
                  <a:pt x="2886899" y="390883"/>
                </a:lnTo>
                <a:lnTo>
                  <a:pt x="2876326" y="347104"/>
                </a:lnTo>
                <a:lnTo>
                  <a:pt x="2861875" y="304981"/>
                </a:lnTo>
                <a:lnTo>
                  <a:pt x="2843747" y="264716"/>
                </a:lnTo>
                <a:lnTo>
                  <a:pt x="2822145" y="226510"/>
                </a:lnTo>
                <a:lnTo>
                  <a:pt x="2797270" y="190567"/>
                </a:lnTo>
                <a:lnTo>
                  <a:pt x="2769325" y="157087"/>
                </a:lnTo>
                <a:lnTo>
                  <a:pt x="2738512" y="126274"/>
                </a:lnTo>
                <a:lnTo>
                  <a:pt x="2705032" y="98329"/>
                </a:lnTo>
                <a:lnTo>
                  <a:pt x="2669089" y="73454"/>
                </a:lnTo>
                <a:lnTo>
                  <a:pt x="2630883" y="51852"/>
                </a:lnTo>
                <a:lnTo>
                  <a:pt x="2590618" y="33724"/>
                </a:lnTo>
                <a:lnTo>
                  <a:pt x="2548495" y="19273"/>
                </a:lnTo>
                <a:lnTo>
                  <a:pt x="2504716" y="8700"/>
                </a:lnTo>
                <a:lnTo>
                  <a:pt x="2459483" y="2208"/>
                </a:lnTo>
                <a:lnTo>
                  <a:pt x="2413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24200" y="3581400"/>
            <a:ext cx="2895600" cy="2971800"/>
          </a:xfrm>
          <a:custGeom>
            <a:avLst/>
            <a:gdLst/>
            <a:ahLst/>
            <a:cxnLst/>
            <a:rect l="l" t="t" r="r" b="b"/>
            <a:pathLst>
              <a:path w="2895600" h="2971800">
                <a:moveTo>
                  <a:pt x="0" y="482600"/>
                </a:moveTo>
                <a:lnTo>
                  <a:pt x="2208" y="436116"/>
                </a:lnTo>
                <a:lnTo>
                  <a:pt x="8700" y="390883"/>
                </a:lnTo>
                <a:lnTo>
                  <a:pt x="19273" y="347104"/>
                </a:lnTo>
                <a:lnTo>
                  <a:pt x="33724" y="304981"/>
                </a:lnTo>
                <a:lnTo>
                  <a:pt x="51852" y="264716"/>
                </a:lnTo>
                <a:lnTo>
                  <a:pt x="73454" y="226510"/>
                </a:lnTo>
                <a:lnTo>
                  <a:pt x="98329" y="190567"/>
                </a:lnTo>
                <a:lnTo>
                  <a:pt x="126274" y="157087"/>
                </a:lnTo>
                <a:lnTo>
                  <a:pt x="157087" y="126274"/>
                </a:lnTo>
                <a:lnTo>
                  <a:pt x="190567" y="98329"/>
                </a:lnTo>
                <a:lnTo>
                  <a:pt x="226510" y="73454"/>
                </a:lnTo>
                <a:lnTo>
                  <a:pt x="264716" y="51852"/>
                </a:lnTo>
                <a:lnTo>
                  <a:pt x="304981" y="33724"/>
                </a:lnTo>
                <a:lnTo>
                  <a:pt x="347104" y="19273"/>
                </a:lnTo>
                <a:lnTo>
                  <a:pt x="390883" y="8700"/>
                </a:lnTo>
                <a:lnTo>
                  <a:pt x="436116" y="2208"/>
                </a:lnTo>
                <a:lnTo>
                  <a:pt x="482600" y="0"/>
                </a:lnTo>
                <a:lnTo>
                  <a:pt x="2413000" y="0"/>
                </a:lnTo>
                <a:lnTo>
                  <a:pt x="2459483" y="2208"/>
                </a:lnTo>
                <a:lnTo>
                  <a:pt x="2504716" y="8700"/>
                </a:lnTo>
                <a:lnTo>
                  <a:pt x="2548495" y="19273"/>
                </a:lnTo>
                <a:lnTo>
                  <a:pt x="2590618" y="33724"/>
                </a:lnTo>
                <a:lnTo>
                  <a:pt x="2630883" y="51852"/>
                </a:lnTo>
                <a:lnTo>
                  <a:pt x="2669089" y="73454"/>
                </a:lnTo>
                <a:lnTo>
                  <a:pt x="2705032" y="98329"/>
                </a:lnTo>
                <a:lnTo>
                  <a:pt x="2738512" y="126274"/>
                </a:lnTo>
                <a:lnTo>
                  <a:pt x="2769325" y="157087"/>
                </a:lnTo>
                <a:lnTo>
                  <a:pt x="2797270" y="190567"/>
                </a:lnTo>
                <a:lnTo>
                  <a:pt x="2822145" y="226510"/>
                </a:lnTo>
                <a:lnTo>
                  <a:pt x="2843747" y="264716"/>
                </a:lnTo>
                <a:lnTo>
                  <a:pt x="2861875" y="304981"/>
                </a:lnTo>
                <a:lnTo>
                  <a:pt x="2876326" y="347104"/>
                </a:lnTo>
                <a:lnTo>
                  <a:pt x="2886899" y="390883"/>
                </a:lnTo>
                <a:lnTo>
                  <a:pt x="2893391" y="436116"/>
                </a:lnTo>
                <a:lnTo>
                  <a:pt x="2895600" y="482600"/>
                </a:lnTo>
                <a:lnTo>
                  <a:pt x="2895600" y="2489187"/>
                </a:lnTo>
                <a:lnTo>
                  <a:pt x="2893391" y="2535665"/>
                </a:lnTo>
                <a:lnTo>
                  <a:pt x="2886899" y="2580893"/>
                </a:lnTo>
                <a:lnTo>
                  <a:pt x="2876326" y="2624669"/>
                </a:lnTo>
                <a:lnTo>
                  <a:pt x="2861875" y="2666791"/>
                </a:lnTo>
                <a:lnTo>
                  <a:pt x="2843747" y="2707056"/>
                </a:lnTo>
                <a:lnTo>
                  <a:pt x="2822145" y="2745263"/>
                </a:lnTo>
                <a:lnTo>
                  <a:pt x="2797270" y="2781208"/>
                </a:lnTo>
                <a:lnTo>
                  <a:pt x="2769325" y="2814690"/>
                </a:lnTo>
                <a:lnTo>
                  <a:pt x="2738512" y="2845506"/>
                </a:lnTo>
                <a:lnTo>
                  <a:pt x="2705032" y="2873454"/>
                </a:lnTo>
                <a:lnTo>
                  <a:pt x="2669089" y="2898332"/>
                </a:lnTo>
                <a:lnTo>
                  <a:pt x="2630883" y="2919938"/>
                </a:lnTo>
                <a:lnTo>
                  <a:pt x="2590618" y="2938069"/>
                </a:lnTo>
                <a:lnTo>
                  <a:pt x="2548495" y="2952522"/>
                </a:lnTo>
                <a:lnTo>
                  <a:pt x="2504716" y="2963097"/>
                </a:lnTo>
                <a:lnTo>
                  <a:pt x="2459483" y="2969590"/>
                </a:lnTo>
                <a:lnTo>
                  <a:pt x="2413000" y="2971800"/>
                </a:lnTo>
                <a:lnTo>
                  <a:pt x="482600" y="2971800"/>
                </a:lnTo>
                <a:lnTo>
                  <a:pt x="436116" y="2969590"/>
                </a:lnTo>
                <a:lnTo>
                  <a:pt x="390883" y="2963097"/>
                </a:lnTo>
                <a:lnTo>
                  <a:pt x="347104" y="2952522"/>
                </a:lnTo>
                <a:lnTo>
                  <a:pt x="304981" y="2938069"/>
                </a:lnTo>
                <a:lnTo>
                  <a:pt x="264716" y="2919938"/>
                </a:lnTo>
                <a:lnTo>
                  <a:pt x="226510" y="2898332"/>
                </a:lnTo>
                <a:lnTo>
                  <a:pt x="190567" y="2873454"/>
                </a:lnTo>
                <a:lnTo>
                  <a:pt x="157087" y="2845506"/>
                </a:lnTo>
                <a:lnTo>
                  <a:pt x="126274" y="2814690"/>
                </a:lnTo>
                <a:lnTo>
                  <a:pt x="98329" y="2781208"/>
                </a:lnTo>
                <a:lnTo>
                  <a:pt x="73454" y="2745263"/>
                </a:lnTo>
                <a:lnTo>
                  <a:pt x="51852" y="2707056"/>
                </a:lnTo>
                <a:lnTo>
                  <a:pt x="33724" y="2666791"/>
                </a:lnTo>
                <a:lnTo>
                  <a:pt x="19273" y="2624669"/>
                </a:lnTo>
                <a:lnTo>
                  <a:pt x="8700" y="2580893"/>
                </a:lnTo>
                <a:lnTo>
                  <a:pt x="2208" y="2535665"/>
                </a:lnTo>
                <a:lnTo>
                  <a:pt x="0" y="2489187"/>
                </a:lnTo>
                <a:lnTo>
                  <a:pt x="0" y="4826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163951" y="3677792"/>
            <a:ext cx="275209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marR="135890" indent="-4445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33CC"/>
                </a:solidFill>
                <a:latin typeface="Arial"/>
                <a:cs typeface="Arial"/>
              </a:rPr>
              <a:t>значения </a:t>
            </a:r>
            <a:r>
              <a:rPr sz="1800" spc="-15" dirty="0">
                <a:solidFill>
                  <a:srgbClr val="0033CC"/>
                </a:solidFill>
                <a:latin typeface="Arial"/>
                <a:cs typeface="Arial"/>
              </a:rPr>
              <a:t>показателей  </a:t>
            </a:r>
            <a:r>
              <a:rPr sz="1800" spc="-10" dirty="0">
                <a:solidFill>
                  <a:srgbClr val="0033CC"/>
                </a:solidFill>
                <a:latin typeface="Arial"/>
                <a:cs typeface="Arial"/>
              </a:rPr>
              <a:t>являются</a:t>
            </a:r>
            <a:r>
              <a:rPr sz="1800" spc="-8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33CC"/>
                </a:solidFill>
                <a:latin typeface="Arial"/>
                <a:cs typeface="Arial"/>
              </a:rPr>
              <a:t>индикатором</a:t>
            </a:r>
            <a:endParaRPr sz="18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dirty="0">
                <a:solidFill>
                  <a:srgbClr val="0033CC"/>
                </a:solidFill>
                <a:latin typeface="Arial"/>
                <a:cs typeface="Arial"/>
              </a:rPr>
              <a:t>по </a:t>
            </a:r>
            <a:r>
              <a:rPr sz="1800" spc="-5" dirty="0">
                <a:solidFill>
                  <a:srgbClr val="0033CC"/>
                </a:solidFill>
                <a:latin typeface="Arial"/>
                <a:cs typeface="Arial"/>
              </a:rPr>
              <a:t>данному</a:t>
            </a:r>
            <a:r>
              <a:rPr sz="1800" spc="-5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33CC"/>
                </a:solidFill>
                <a:latin typeface="Arial"/>
                <a:cs typeface="Arial"/>
              </a:rPr>
              <a:t>направлению  деятельности </a:t>
            </a:r>
            <a:r>
              <a:rPr sz="1800" dirty="0">
                <a:solidFill>
                  <a:srgbClr val="0033CC"/>
                </a:solidFill>
                <a:latin typeface="Arial"/>
                <a:cs typeface="Arial"/>
              </a:rPr>
              <a:t>и  </a:t>
            </a:r>
            <a:r>
              <a:rPr sz="1800" spc="-10" dirty="0">
                <a:solidFill>
                  <a:srgbClr val="0033CC"/>
                </a:solidFill>
                <a:latin typeface="Arial"/>
                <a:cs typeface="Arial"/>
              </a:rPr>
              <a:t>сигнализируют</a:t>
            </a:r>
            <a:endParaRPr sz="1800" dirty="0">
              <a:latin typeface="Arial"/>
              <a:cs typeface="Arial"/>
            </a:endParaRPr>
          </a:p>
          <a:p>
            <a:pPr marL="154305" marR="144780" algn="ctr">
              <a:lnSpc>
                <a:spcPct val="100000"/>
              </a:lnSpc>
            </a:pPr>
            <a:r>
              <a:rPr sz="1800" dirty="0">
                <a:solidFill>
                  <a:srgbClr val="0033CC"/>
                </a:solidFill>
                <a:latin typeface="Arial"/>
                <a:cs typeface="Arial"/>
              </a:rPr>
              <a:t>о </a:t>
            </a:r>
            <a:r>
              <a:rPr sz="1800" spc="-10" dirty="0">
                <a:solidFill>
                  <a:srgbClr val="0033CC"/>
                </a:solidFill>
                <a:latin typeface="Arial"/>
                <a:cs typeface="Arial"/>
              </a:rPr>
              <a:t>плохом </a:t>
            </a:r>
            <a:r>
              <a:rPr sz="1800" dirty="0">
                <a:solidFill>
                  <a:srgbClr val="0033CC"/>
                </a:solidFill>
                <a:latin typeface="Arial"/>
                <a:cs typeface="Arial"/>
              </a:rPr>
              <a:t>или</a:t>
            </a:r>
            <a:r>
              <a:rPr sz="1800" spc="-7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33CC"/>
                </a:solidFill>
                <a:latin typeface="Arial"/>
                <a:cs typeface="Arial"/>
              </a:rPr>
              <a:t>хорошем  </a:t>
            </a:r>
            <a:r>
              <a:rPr sz="1800" spc="-35" dirty="0">
                <a:solidFill>
                  <a:srgbClr val="0033CC"/>
                </a:solidFill>
                <a:latin typeface="Arial"/>
                <a:cs typeface="Arial"/>
              </a:rPr>
              <a:t>результате,</a:t>
            </a:r>
            <a:endParaRPr sz="1800" dirty="0">
              <a:latin typeface="Arial"/>
              <a:cs typeface="Arial"/>
            </a:endParaRPr>
          </a:p>
          <a:p>
            <a:pPr marL="524510" marR="518795" indent="2540" algn="ctr">
              <a:lnSpc>
                <a:spcPct val="100000"/>
              </a:lnSpc>
            </a:pPr>
            <a:r>
              <a:rPr sz="1800" spc="-15" dirty="0">
                <a:solidFill>
                  <a:srgbClr val="0033CC"/>
                </a:solidFill>
                <a:latin typeface="Arial"/>
                <a:cs typeface="Arial"/>
              </a:rPr>
              <a:t>необходимости  </a:t>
            </a:r>
            <a:r>
              <a:rPr sz="1800" spc="-5" dirty="0">
                <a:solidFill>
                  <a:srgbClr val="0033CC"/>
                </a:solidFill>
                <a:latin typeface="Arial"/>
                <a:cs typeface="Arial"/>
              </a:rPr>
              <a:t>принятия</a:t>
            </a:r>
            <a:r>
              <a:rPr sz="1800" spc="-85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33CC"/>
                </a:solidFill>
                <a:latin typeface="Arial"/>
                <a:cs typeface="Arial"/>
              </a:rPr>
              <a:t>новых  </a:t>
            </a:r>
            <a:r>
              <a:rPr sz="1800" spc="-10" dirty="0">
                <a:solidFill>
                  <a:srgbClr val="0033CC"/>
                </a:solidFill>
                <a:latin typeface="Arial"/>
                <a:cs typeface="Arial"/>
              </a:rPr>
              <a:t>решений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83808" y="3429000"/>
            <a:ext cx="2376170" cy="1800225"/>
          </a:xfrm>
          <a:custGeom>
            <a:avLst/>
            <a:gdLst/>
            <a:ahLst/>
            <a:cxnLst/>
            <a:rect l="l" t="t" r="r" b="b"/>
            <a:pathLst>
              <a:path w="2376170" h="1800225">
                <a:moveTo>
                  <a:pt x="2075941" y="0"/>
                </a:moveTo>
                <a:lnTo>
                  <a:pt x="299974" y="0"/>
                </a:lnTo>
                <a:lnTo>
                  <a:pt x="251331" y="3927"/>
                </a:lnTo>
                <a:lnTo>
                  <a:pt x="205183" y="15298"/>
                </a:lnTo>
                <a:lnTo>
                  <a:pt x="162146" y="33494"/>
                </a:lnTo>
                <a:lnTo>
                  <a:pt x="122840" y="57895"/>
                </a:lnTo>
                <a:lnTo>
                  <a:pt x="87884" y="87884"/>
                </a:lnTo>
                <a:lnTo>
                  <a:pt x="57895" y="122840"/>
                </a:lnTo>
                <a:lnTo>
                  <a:pt x="33494" y="162146"/>
                </a:lnTo>
                <a:lnTo>
                  <a:pt x="15298" y="205183"/>
                </a:lnTo>
                <a:lnTo>
                  <a:pt x="3927" y="251331"/>
                </a:lnTo>
                <a:lnTo>
                  <a:pt x="0" y="299974"/>
                </a:lnTo>
                <a:lnTo>
                  <a:pt x="0" y="1499870"/>
                </a:lnTo>
                <a:lnTo>
                  <a:pt x="3927" y="1548512"/>
                </a:lnTo>
                <a:lnTo>
                  <a:pt x="15298" y="1594660"/>
                </a:lnTo>
                <a:lnTo>
                  <a:pt x="33494" y="1637697"/>
                </a:lnTo>
                <a:lnTo>
                  <a:pt x="57895" y="1677003"/>
                </a:lnTo>
                <a:lnTo>
                  <a:pt x="87884" y="1711960"/>
                </a:lnTo>
                <a:lnTo>
                  <a:pt x="122840" y="1741948"/>
                </a:lnTo>
                <a:lnTo>
                  <a:pt x="162146" y="1766349"/>
                </a:lnTo>
                <a:lnTo>
                  <a:pt x="205183" y="1784545"/>
                </a:lnTo>
                <a:lnTo>
                  <a:pt x="251331" y="1795916"/>
                </a:lnTo>
                <a:lnTo>
                  <a:pt x="299974" y="1799844"/>
                </a:lnTo>
                <a:lnTo>
                  <a:pt x="2075941" y="1799844"/>
                </a:lnTo>
                <a:lnTo>
                  <a:pt x="2124584" y="1795916"/>
                </a:lnTo>
                <a:lnTo>
                  <a:pt x="2170732" y="1784545"/>
                </a:lnTo>
                <a:lnTo>
                  <a:pt x="2213769" y="1766349"/>
                </a:lnTo>
                <a:lnTo>
                  <a:pt x="2253075" y="1741948"/>
                </a:lnTo>
                <a:lnTo>
                  <a:pt x="2288031" y="1711960"/>
                </a:lnTo>
                <a:lnTo>
                  <a:pt x="2318020" y="1677003"/>
                </a:lnTo>
                <a:lnTo>
                  <a:pt x="2342421" y="1637697"/>
                </a:lnTo>
                <a:lnTo>
                  <a:pt x="2360617" y="1594660"/>
                </a:lnTo>
                <a:lnTo>
                  <a:pt x="2371988" y="1548512"/>
                </a:lnTo>
                <a:lnTo>
                  <a:pt x="2375916" y="1499870"/>
                </a:lnTo>
                <a:lnTo>
                  <a:pt x="2375916" y="299974"/>
                </a:lnTo>
                <a:lnTo>
                  <a:pt x="2371988" y="251331"/>
                </a:lnTo>
                <a:lnTo>
                  <a:pt x="2360617" y="205183"/>
                </a:lnTo>
                <a:lnTo>
                  <a:pt x="2342421" y="162146"/>
                </a:lnTo>
                <a:lnTo>
                  <a:pt x="2318020" y="122840"/>
                </a:lnTo>
                <a:lnTo>
                  <a:pt x="2288032" y="87884"/>
                </a:lnTo>
                <a:lnTo>
                  <a:pt x="2253075" y="57895"/>
                </a:lnTo>
                <a:lnTo>
                  <a:pt x="2213769" y="33494"/>
                </a:lnTo>
                <a:lnTo>
                  <a:pt x="2170732" y="15298"/>
                </a:lnTo>
                <a:lnTo>
                  <a:pt x="2124584" y="3927"/>
                </a:lnTo>
                <a:lnTo>
                  <a:pt x="20759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83808" y="3429000"/>
            <a:ext cx="2376170" cy="1800225"/>
          </a:xfrm>
          <a:custGeom>
            <a:avLst/>
            <a:gdLst/>
            <a:ahLst/>
            <a:cxnLst/>
            <a:rect l="l" t="t" r="r" b="b"/>
            <a:pathLst>
              <a:path w="2376170" h="1800225">
                <a:moveTo>
                  <a:pt x="0" y="299974"/>
                </a:moveTo>
                <a:lnTo>
                  <a:pt x="3927" y="251331"/>
                </a:lnTo>
                <a:lnTo>
                  <a:pt x="15298" y="205183"/>
                </a:lnTo>
                <a:lnTo>
                  <a:pt x="33494" y="162146"/>
                </a:lnTo>
                <a:lnTo>
                  <a:pt x="57895" y="122840"/>
                </a:lnTo>
                <a:lnTo>
                  <a:pt x="87884" y="87884"/>
                </a:lnTo>
                <a:lnTo>
                  <a:pt x="122840" y="57895"/>
                </a:lnTo>
                <a:lnTo>
                  <a:pt x="162146" y="33494"/>
                </a:lnTo>
                <a:lnTo>
                  <a:pt x="205183" y="15298"/>
                </a:lnTo>
                <a:lnTo>
                  <a:pt x="251331" y="3927"/>
                </a:lnTo>
                <a:lnTo>
                  <a:pt x="299974" y="0"/>
                </a:lnTo>
                <a:lnTo>
                  <a:pt x="2075941" y="0"/>
                </a:lnTo>
                <a:lnTo>
                  <a:pt x="2124584" y="3927"/>
                </a:lnTo>
                <a:lnTo>
                  <a:pt x="2170732" y="15298"/>
                </a:lnTo>
                <a:lnTo>
                  <a:pt x="2213769" y="33494"/>
                </a:lnTo>
                <a:lnTo>
                  <a:pt x="2253075" y="57895"/>
                </a:lnTo>
                <a:lnTo>
                  <a:pt x="2288032" y="87884"/>
                </a:lnTo>
                <a:lnTo>
                  <a:pt x="2318020" y="122840"/>
                </a:lnTo>
                <a:lnTo>
                  <a:pt x="2342421" y="162146"/>
                </a:lnTo>
                <a:lnTo>
                  <a:pt x="2360617" y="205183"/>
                </a:lnTo>
                <a:lnTo>
                  <a:pt x="2371988" y="251331"/>
                </a:lnTo>
                <a:lnTo>
                  <a:pt x="2375916" y="299974"/>
                </a:lnTo>
                <a:lnTo>
                  <a:pt x="2375916" y="1499870"/>
                </a:lnTo>
                <a:lnTo>
                  <a:pt x="2371988" y="1548512"/>
                </a:lnTo>
                <a:lnTo>
                  <a:pt x="2360617" y="1594660"/>
                </a:lnTo>
                <a:lnTo>
                  <a:pt x="2342421" y="1637697"/>
                </a:lnTo>
                <a:lnTo>
                  <a:pt x="2318020" y="1677003"/>
                </a:lnTo>
                <a:lnTo>
                  <a:pt x="2288031" y="1711960"/>
                </a:lnTo>
                <a:lnTo>
                  <a:pt x="2253075" y="1741948"/>
                </a:lnTo>
                <a:lnTo>
                  <a:pt x="2213769" y="1766349"/>
                </a:lnTo>
                <a:lnTo>
                  <a:pt x="2170732" y="1784545"/>
                </a:lnTo>
                <a:lnTo>
                  <a:pt x="2124584" y="1795916"/>
                </a:lnTo>
                <a:lnTo>
                  <a:pt x="2075941" y="1799844"/>
                </a:lnTo>
                <a:lnTo>
                  <a:pt x="299974" y="1799844"/>
                </a:lnTo>
                <a:lnTo>
                  <a:pt x="251331" y="1795916"/>
                </a:lnTo>
                <a:lnTo>
                  <a:pt x="205183" y="1784545"/>
                </a:lnTo>
                <a:lnTo>
                  <a:pt x="162146" y="1766349"/>
                </a:lnTo>
                <a:lnTo>
                  <a:pt x="122840" y="1741948"/>
                </a:lnTo>
                <a:lnTo>
                  <a:pt x="87884" y="1711960"/>
                </a:lnTo>
                <a:lnTo>
                  <a:pt x="57895" y="1677003"/>
                </a:lnTo>
                <a:lnTo>
                  <a:pt x="33494" y="1637697"/>
                </a:lnTo>
                <a:lnTo>
                  <a:pt x="15298" y="1594660"/>
                </a:lnTo>
                <a:lnTo>
                  <a:pt x="3927" y="1548512"/>
                </a:lnTo>
                <a:lnTo>
                  <a:pt x="0" y="1499870"/>
                </a:lnTo>
                <a:lnTo>
                  <a:pt x="0" y="29997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607809" y="3671061"/>
            <a:ext cx="1282065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3810" algn="ctr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33CC"/>
                </a:solidFill>
                <a:latin typeface="Arial"/>
                <a:cs typeface="Arial"/>
              </a:rPr>
              <a:t>бюджетные  средства  направлены</a:t>
            </a:r>
            <a:r>
              <a:rPr sz="1400" spc="-7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33CC"/>
                </a:solidFill>
                <a:latin typeface="Arial"/>
                <a:cs typeface="Arial"/>
              </a:rPr>
              <a:t>на  достижение  </a:t>
            </a:r>
            <a:r>
              <a:rPr sz="1400" spc="-5" dirty="0">
                <a:solidFill>
                  <a:srgbClr val="0033CC"/>
                </a:solidFill>
                <a:latin typeface="Arial"/>
                <a:cs typeface="Arial"/>
              </a:rPr>
              <a:t>заданного  </a:t>
            </a:r>
            <a:r>
              <a:rPr sz="1400" spc="-30" dirty="0">
                <a:solidFill>
                  <a:srgbClr val="0033CC"/>
                </a:solidFill>
                <a:latin typeface="Arial"/>
                <a:cs typeface="Arial"/>
              </a:rPr>
              <a:t>результата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9361" y="3124961"/>
            <a:ext cx="457200" cy="1920239"/>
          </a:xfrm>
          <a:custGeom>
            <a:avLst/>
            <a:gdLst/>
            <a:ahLst/>
            <a:cxnLst/>
            <a:rect l="l" t="t" r="r" b="b"/>
            <a:pathLst>
              <a:path w="457200" h="1920239">
                <a:moveTo>
                  <a:pt x="0" y="0"/>
                </a:moveTo>
                <a:lnTo>
                  <a:pt x="77" y="615934"/>
                </a:lnTo>
                <a:lnTo>
                  <a:pt x="751" y="670929"/>
                </a:lnTo>
                <a:lnTo>
                  <a:pt x="2981" y="731534"/>
                </a:lnTo>
                <a:lnTo>
                  <a:pt x="6656" y="791301"/>
                </a:lnTo>
                <a:lnTo>
                  <a:pt x="11741" y="850116"/>
                </a:lnTo>
                <a:lnTo>
                  <a:pt x="18201" y="907863"/>
                </a:lnTo>
                <a:lnTo>
                  <a:pt x="26001" y="964429"/>
                </a:lnTo>
                <a:lnTo>
                  <a:pt x="35107" y="1019700"/>
                </a:lnTo>
                <a:lnTo>
                  <a:pt x="45485" y="1073560"/>
                </a:lnTo>
                <a:lnTo>
                  <a:pt x="57098" y="1125895"/>
                </a:lnTo>
                <a:lnTo>
                  <a:pt x="69913" y="1176591"/>
                </a:lnTo>
                <a:lnTo>
                  <a:pt x="83896" y="1225534"/>
                </a:lnTo>
                <a:lnTo>
                  <a:pt x="99010" y="1272608"/>
                </a:lnTo>
                <a:lnTo>
                  <a:pt x="115222" y="1317700"/>
                </a:lnTo>
                <a:lnTo>
                  <a:pt x="132498" y="1360696"/>
                </a:lnTo>
                <a:lnTo>
                  <a:pt x="150801" y="1401480"/>
                </a:lnTo>
                <a:lnTo>
                  <a:pt x="170098" y="1439938"/>
                </a:lnTo>
                <a:lnTo>
                  <a:pt x="190353" y="1475956"/>
                </a:lnTo>
                <a:lnTo>
                  <a:pt x="211533" y="1509420"/>
                </a:lnTo>
                <a:lnTo>
                  <a:pt x="256526" y="1568225"/>
                </a:lnTo>
                <a:lnTo>
                  <a:pt x="304800" y="1615439"/>
                </a:lnTo>
                <a:lnTo>
                  <a:pt x="304800" y="1920239"/>
                </a:lnTo>
                <a:lnTo>
                  <a:pt x="457200" y="1371600"/>
                </a:lnTo>
                <a:lnTo>
                  <a:pt x="374072" y="1005839"/>
                </a:lnTo>
                <a:lnTo>
                  <a:pt x="304800" y="1005839"/>
                </a:lnTo>
                <a:lnTo>
                  <a:pt x="280270" y="983739"/>
                </a:lnTo>
                <a:lnTo>
                  <a:pt x="233602" y="930614"/>
                </a:lnTo>
                <a:lnTo>
                  <a:pt x="190353" y="866356"/>
                </a:lnTo>
                <a:lnTo>
                  <a:pt x="170098" y="830338"/>
                </a:lnTo>
                <a:lnTo>
                  <a:pt x="150801" y="791880"/>
                </a:lnTo>
                <a:lnTo>
                  <a:pt x="132498" y="751096"/>
                </a:lnTo>
                <a:lnTo>
                  <a:pt x="115222" y="708100"/>
                </a:lnTo>
                <a:lnTo>
                  <a:pt x="99010" y="663008"/>
                </a:lnTo>
                <a:lnTo>
                  <a:pt x="83896" y="615934"/>
                </a:lnTo>
                <a:lnTo>
                  <a:pt x="69913" y="566991"/>
                </a:lnTo>
                <a:lnTo>
                  <a:pt x="57098" y="516295"/>
                </a:lnTo>
                <a:lnTo>
                  <a:pt x="45485" y="463960"/>
                </a:lnTo>
                <a:lnTo>
                  <a:pt x="35107" y="410100"/>
                </a:lnTo>
                <a:lnTo>
                  <a:pt x="26001" y="354829"/>
                </a:lnTo>
                <a:lnTo>
                  <a:pt x="18201" y="298263"/>
                </a:lnTo>
                <a:lnTo>
                  <a:pt x="11741" y="240516"/>
                </a:lnTo>
                <a:lnTo>
                  <a:pt x="6656" y="181701"/>
                </a:lnTo>
                <a:lnTo>
                  <a:pt x="2981" y="121934"/>
                </a:lnTo>
                <a:lnTo>
                  <a:pt x="751" y="61329"/>
                </a:lnTo>
                <a:lnTo>
                  <a:pt x="0" y="0"/>
                </a:lnTo>
                <a:close/>
              </a:path>
              <a:path w="457200" h="1920239">
                <a:moveTo>
                  <a:pt x="304800" y="701039"/>
                </a:moveTo>
                <a:lnTo>
                  <a:pt x="304800" y="1005839"/>
                </a:lnTo>
                <a:lnTo>
                  <a:pt x="374072" y="1005839"/>
                </a:lnTo>
                <a:lnTo>
                  <a:pt x="304800" y="701039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9277" y="2058161"/>
            <a:ext cx="457834" cy="1371600"/>
          </a:xfrm>
          <a:custGeom>
            <a:avLst/>
            <a:gdLst/>
            <a:ahLst/>
            <a:cxnLst/>
            <a:rect l="l" t="t" r="r" b="b"/>
            <a:pathLst>
              <a:path w="457834" h="1371600">
                <a:moveTo>
                  <a:pt x="457284" y="0"/>
                </a:moveTo>
                <a:lnTo>
                  <a:pt x="391277" y="11175"/>
                </a:lnTo>
                <a:lnTo>
                  <a:pt x="326651" y="44450"/>
                </a:lnTo>
                <a:lnTo>
                  <a:pt x="278111" y="85216"/>
                </a:lnTo>
                <a:lnTo>
                  <a:pt x="232754" y="137236"/>
                </a:lnTo>
                <a:lnTo>
                  <a:pt x="190789" y="199612"/>
                </a:lnTo>
                <a:lnTo>
                  <a:pt x="171143" y="234404"/>
                </a:lnTo>
                <a:lnTo>
                  <a:pt x="152423" y="271449"/>
                </a:lnTo>
                <a:lnTo>
                  <a:pt x="134655" y="310636"/>
                </a:lnTo>
                <a:lnTo>
                  <a:pt x="117865" y="351852"/>
                </a:lnTo>
                <a:lnTo>
                  <a:pt x="102078" y="394985"/>
                </a:lnTo>
                <a:lnTo>
                  <a:pt x="87321" y="439924"/>
                </a:lnTo>
                <a:lnTo>
                  <a:pt x="73619" y="486556"/>
                </a:lnTo>
                <a:lnTo>
                  <a:pt x="60999" y="534770"/>
                </a:lnTo>
                <a:lnTo>
                  <a:pt x="49487" y="584453"/>
                </a:lnTo>
                <a:lnTo>
                  <a:pt x="39108" y="635493"/>
                </a:lnTo>
                <a:lnTo>
                  <a:pt x="29889" y="687779"/>
                </a:lnTo>
                <a:lnTo>
                  <a:pt x="21855" y="741199"/>
                </a:lnTo>
                <a:lnTo>
                  <a:pt x="15032" y="795640"/>
                </a:lnTo>
                <a:lnTo>
                  <a:pt x="9447" y="850990"/>
                </a:lnTo>
                <a:lnTo>
                  <a:pt x="5125" y="907138"/>
                </a:lnTo>
                <a:lnTo>
                  <a:pt x="2093" y="963972"/>
                </a:lnTo>
                <a:lnTo>
                  <a:pt x="376" y="1021380"/>
                </a:lnTo>
                <a:lnTo>
                  <a:pt x="0" y="1079249"/>
                </a:lnTo>
                <a:lnTo>
                  <a:pt x="991" y="1137467"/>
                </a:lnTo>
                <a:lnTo>
                  <a:pt x="3375" y="1195924"/>
                </a:lnTo>
                <a:lnTo>
                  <a:pt x="7178" y="1254506"/>
                </a:lnTo>
                <a:lnTo>
                  <a:pt x="12427" y="1313102"/>
                </a:lnTo>
                <a:lnTo>
                  <a:pt x="19146" y="1371600"/>
                </a:lnTo>
                <a:lnTo>
                  <a:pt x="28701" y="1304869"/>
                </a:lnTo>
                <a:lnTo>
                  <a:pt x="39990" y="1240398"/>
                </a:lnTo>
                <a:lnTo>
                  <a:pt x="52941" y="1178312"/>
                </a:lnTo>
                <a:lnTo>
                  <a:pt x="67481" y="1118737"/>
                </a:lnTo>
                <a:lnTo>
                  <a:pt x="83539" y="1061799"/>
                </a:lnTo>
                <a:lnTo>
                  <a:pt x="101041" y="1007623"/>
                </a:lnTo>
                <a:lnTo>
                  <a:pt x="119915" y="956334"/>
                </a:lnTo>
                <a:lnTo>
                  <a:pt x="140090" y="908060"/>
                </a:lnTo>
                <a:lnTo>
                  <a:pt x="161493" y="862924"/>
                </a:lnTo>
                <a:lnTo>
                  <a:pt x="184051" y="821054"/>
                </a:lnTo>
                <a:lnTo>
                  <a:pt x="207692" y="782575"/>
                </a:lnTo>
                <a:lnTo>
                  <a:pt x="232345" y="747613"/>
                </a:lnTo>
                <a:lnTo>
                  <a:pt x="257936" y="716293"/>
                </a:lnTo>
                <a:lnTo>
                  <a:pt x="284394" y="688741"/>
                </a:lnTo>
                <a:lnTo>
                  <a:pt x="339619" y="645444"/>
                </a:lnTo>
                <a:lnTo>
                  <a:pt x="397441" y="618728"/>
                </a:lnTo>
                <a:lnTo>
                  <a:pt x="457284" y="609600"/>
                </a:lnTo>
                <a:lnTo>
                  <a:pt x="457284" y="0"/>
                </a:lnTo>
                <a:close/>
              </a:path>
            </a:pathLst>
          </a:custGeom>
          <a:solidFill>
            <a:srgbClr val="CDCD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9361" y="2058161"/>
            <a:ext cx="457200" cy="2987040"/>
          </a:xfrm>
          <a:custGeom>
            <a:avLst/>
            <a:gdLst/>
            <a:ahLst/>
            <a:cxnLst/>
            <a:rect l="l" t="t" r="r" b="b"/>
            <a:pathLst>
              <a:path w="457200" h="2987040">
                <a:moveTo>
                  <a:pt x="0" y="1066800"/>
                </a:moveTo>
                <a:lnTo>
                  <a:pt x="751" y="1128129"/>
                </a:lnTo>
                <a:lnTo>
                  <a:pt x="2981" y="1188734"/>
                </a:lnTo>
                <a:lnTo>
                  <a:pt x="6656" y="1248501"/>
                </a:lnTo>
                <a:lnTo>
                  <a:pt x="11741" y="1307316"/>
                </a:lnTo>
                <a:lnTo>
                  <a:pt x="18201" y="1365063"/>
                </a:lnTo>
                <a:lnTo>
                  <a:pt x="26001" y="1421629"/>
                </a:lnTo>
                <a:lnTo>
                  <a:pt x="35107" y="1476900"/>
                </a:lnTo>
                <a:lnTo>
                  <a:pt x="45485" y="1530760"/>
                </a:lnTo>
                <a:lnTo>
                  <a:pt x="57098" y="1583095"/>
                </a:lnTo>
                <a:lnTo>
                  <a:pt x="69913" y="1633791"/>
                </a:lnTo>
                <a:lnTo>
                  <a:pt x="83896" y="1682734"/>
                </a:lnTo>
                <a:lnTo>
                  <a:pt x="99010" y="1729808"/>
                </a:lnTo>
                <a:lnTo>
                  <a:pt x="115222" y="1774900"/>
                </a:lnTo>
                <a:lnTo>
                  <a:pt x="132498" y="1817896"/>
                </a:lnTo>
                <a:lnTo>
                  <a:pt x="150801" y="1858680"/>
                </a:lnTo>
                <a:lnTo>
                  <a:pt x="170098" y="1897138"/>
                </a:lnTo>
                <a:lnTo>
                  <a:pt x="190353" y="1933156"/>
                </a:lnTo>
                <a:lnTo>
                  <a:pt x="211533" y="1966620"/>
                </a:lnTo>
                <a:lnTo>
                  <a:pt x="256526" y="2025425"/>
                </a:lnTo>
                <a:lnTo>
                  <a:pt x="304800" y="2072639"/>
                </a:lnTo>
                <a:lnTo>
                  <a:pt x="304800" y="1767839"/>
                </a:lnTo>
                <a:lnTo>
                  <a:pt x="457200" y="2438400"/>
                </a:lnTo>
                <a:lnTo>
                  <a:pt x="304800" y="2987040"/>
                </a:lnTo>
                <a:lnTo>
                  <a:pt x="304800" y="2682240"/>
                </a:lnTo>
                <a:lnTo>
                  <a:pt x="280270" y="2660139"/>
                </a:lnTo>
                <a:lnTo>
                  <a:pt x="233602" y="2607014"/>
                </a:lnTo>
                <a:lnTo>
                  <a:pt x="190353" y="2542756"/>
                </a:lnTo>
                <a:lnTo>
                  <a:pt x="170098" y="2506738"/>
                </a:lnTo>
                <a:lnTo>
                  <a:pt x="150801" y="2468280"/>
                </a:lnTo>
                <a:lnTo>
                  <a:pt x="132498" y="2427496"/>
                </a:lnTo>
                <a:lnTo>
                  <a:pt x="115222" y="2384500"/>
                </a:lnTo>
                <a:lnTo>
                  <a:pt x="99010" y="2339408"/>
                </a:lnTo>
                <a:lnTo>
                  <a:pt x="83896" y="2292334"/>
                </a:lnTo>
                <a:lnTo>
                  <a:pt x="69913" y="2243391"/>
                </a:lnTo>
                <a:lnTo>
                  <a:pt x="57098" y="2192695"/>
                </a:lnTo>
                <a:lnTo>
                  <a:pt x="45485" y="2140360"/>
                </a:lnTo>
                <a:lnTo>
                  <a:pt x="35107" y="2086500"/>
                </a:lnTo>
                <a:lnTo>
                  <a:pt x="26001" y="2031229"/>
                </a:lnTo>
                <a:lnTo>
                  <a:pt x="18201" y="1974663"/>
                </a:lnTo>
                <a:lnTo>
                  <a:pt x="11741" y="1916916"/>
                </a:lnTo>
                <a:lnTo>
                  <a:pt x="6656" y="1858101"/>
                </a:lnTo>
                <a:lnTo>
                  <a:pt x="2981" y="1798334"/>
                </a:lnTo>
                <a:lnTo>
                  <a:pt x="751" y="1737729"/>
                </a:lnTo>
                <a:lnTo>
                  <a:pt x="0" y="1676400"/>
                </a:lnTo>
                <a:lnTo>
                  <a:pt x="0" y="1066800"/>
                </a:lnTo>
                <a:lnTo>
                  <a:pt x="834" y="1001816"/>
                </a:lnTo>
                <a:lnTo>
                  <a:pt x="3305" y="937861"/>
                </a:lnTo>
                <a:lnTo>
                  <a:pt x="7366" y="875047"/>
                </a:lnTo>
                <a:lnTo>
                  <a:pt x="12967" y="813486"/>
                </a:lnTo>
                <a:lnTo>
                  <a:pt x="20063" y="753289"/>
                </a:lnTo>
                <a:lnTo>
                  <a:pt x="28603" y="694568"/>
                </a:lnTo>
                <a:lnTo>
                  <a:pt x="38542" y="637435"/>
                </a:lnTo>
                <a:lnTo>
                  <a:pt x="49831" y="582000"/>
                </a:lnTo>
                <a:lnTo>
                  <a:pt x="62421" y="528376"/>
                </a:lnTo>
                <a:lnTo>
                  <a:pt x="76266" y="476674"/>
                </a:lnTo>
                <a:lnTo>
                  <a:pt x="91318" y="427006"/>
                </a:lnTo>
                <a:lnTo>
                  <a:pt x="107528" y="379484"/>
                </a:lnTo>
                <a:lnTo>
                  <a:pt x="124849" y="334219"/>
                </a:lnTo>
                <a:lnTo>
                  <a:pt x="143233" y="291322"/>
                </a:lnTo>
                <a:lnTo>
                  <a:pt x="162633" y="250906"/>
                </a:lnTo>
                <a:lnTo>
                  <a:pt x="182999" y="213081"/>
                </a:lnTo>
                <a:lnTo>
                  <a:pt x="204285" y="177960"/>
                </a:lnTo>
                <a:lnTo>
                  <a:pt x="226443" y="145654"/>
                </a:lnTo>
                <a:lnTo>
                  <a:pt x="273183" y="89935"/>
                </a:lnTo>
                <a:lnTo>
                  <a:pt x="322835" y="46815"/>
                </a:lnTo>
                <a:lnTo>
                  <a:pt x="375018" y="17188"/>
                </a:lnTo>
                <a:lnTo>
                  <a:pt x="429348" y="1947"/>
                </a:lnTo>
                <a:lnTo>
                  <a:pt x="457200" y="0"/>
                </a:lnTo>
                <a:lnTo>
                  <a:pt x="457200" y="609600"/>
                </a:lnTo>
                <a:lnTo>
                  <a:pt x="427062" y="611903"/>
                </a:lnTo>
                <a:lnTo>
                  <a:pt x="397357" y="618728"/>
                </a:lnTo>
                <a:lnTo>
                  <a:pt x="339535" y="645444"/>
                </a:lnTo>
                <a:lnTo>
                  <a:pt x="284310" y="688741"/>
                </a:lnTo>
                <a:lnTo>
                  <a:pt x="257852" y="716293"/>
                </a:lnTo>
                <a:lnTo>
                  <a:pt x="232261" y="747613"/>
                </a:lnTo>
                <a:lnTo>
                  <a:pt x="207608" y="782575"/>
                </a:lnTo>
                <a:lnTo>
                  <a:pt x="183967" y="821054"/>
                </a:lnTo>
                <a:lnTo>
                  <a:pt x="161409" y="862924"/>
                </a:lnTo>
                <a:lnTo>
                  <a:pt x="140006" y="908060"/>
                </a:lnTo>
                <a:lnTo>
                  <a:pt x="119831" y="956334"/>
                </a:lnTo>
                <a:lnTo>
                  <a:pt x="100957" y="1007623"/>
                </a:lnTo>
                <a:lnTo>
                  <a:pt x="83455" y="1061799"/>
                </a:lnTo>
                <a:lnTo>
                  <a:pt x="67397" y="1118737"/>
                </a:lnTo>
                <a:lnTo>
                  <a:pt x="52857" y="1178312"/>
                </a:lnTo>
                <a:lnTo>
                  <a:pt x="39906" y="1240398"/>
                </a:lnTo>
                <a:lnTo>
                  <a:pt x="28617" y="1304869"/>
                </a:lnTo>
                <a:lnTo>
                  <a:pt x="19062" y="1371600"/>
                </a:lnTo>
              </a:path>
            </a:pathLst>
          </a:custGeom>
          <a:ln w="2590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35161" y="3422141"/>
            <a:ext cx="457200" cy="1696720"/>
          </a:xfrm>
          <a:custGeom>
            <a:avLst/>
            <a:gdLst/>
            <a:ahLst/>
            <a:cxnLst/>
            <a:rect l="l" t="t" r="r" b="b"/>
            <a:pathLst>
              <a:path w="457200" h="1696720">
                <a:moveTo>
                  <a:pt x="152400" y="416052"/>
                </a:moveTo>
                <a:lnTo>
                  <a:pt x="0" y="1120140"/>
                </a:lnTo>
                <a:lnTo>
                  <a:pt x="152400" y="1696212"/>
                </a:lnTo>
                <a:lnTo>
                  <a:pt x="152400" y="1376172"/>
                </a:lnTo>
                <a:lnTo>
                  <a:pt x="175779" y="1354154"/>
                </a:lnTo>
                <a:lnTo>
                  <a:pt x="220223" y="1301857"/>
                </a:lnTo>
                <a:lnTo>
                  <a:pt x="261433" y="1239267"/>
                </a:lnTo>
                <a:lnTo>
                  <a:pt x="280769" y="1204383"/>
                </a:lnTo>
                <a:lnTo>
                  <a:pt x="299229" y="1167249"/>
                </a:lnTo>
                <a:lnTo>
                  <a:pt x="316790" y="1127974"/>
                </a:lnTo>
                <a:lnTo>
                  <a:pt x="333430" y="1086665"/>
                </a:lnTo>
                <a:lnTo>
                  <a:pt x="349126" y="1043432"/>
                </a:lnTo>
                <a:lnTo>
                  <a:pt x="363856" y="998382"/>
                </a:lnTo>
                <a:lnTo>
                  <a:pt x="377598" y="951624"/>
                </a:lnTo>
                <a:lnTo>
                  <a:pt x="390328" y="903264"/>
                </a:lnTo>
                <a:lnTo>
                  <a:pt x="402025" y="853412"/>
                </a:lnTo>
                <a:lnTo>
                  <a:pt x="412666" y="802175"/>
                </a:lnTo>
                <a:lnTo>
                  <a:pt x="422228" y="749662"/>
                </a:lnTo>
                <a:lnTo>
                  <a:pt x="424367" y="736092"/>
                </a:lnTo>
                <a:lnTo>
                  <a:pt x="152400" y="736092"/>
                </a:lnTo>
                <a:lnTo>
                  <a:pt x="152400" y="416052"/>
                </a:lnTo>
                <a:close/>
              </a:path>
              <a:path w="457200" h="1696720">
                <a:moveTo>
                  <a:pt x="438150" y="0"/>
                </a:moveTo>
                <a:lnTo>
                  <a:pt x="429569" y="63505"/>
                </a:lnTo>
                <a:lnTo>
                  <a:pt x="419527" y="125255"/>
                </a:lnTo>
                <a:lnTo>
                  <a:pt x="408072" y="185126"/>
                </a:lnTo>
                <a:lnTo>
                  <a:pt x="395251" y="242994"/>
                </a:lnTo>
                <a:lnTo>
                  <a:pt x="381114" y="298736"/>
                </a:lnTo>
                <a:lnTo>
                  <a:pt x="365707" y="352227"/>
                </a:lnTo>
                <a:lnTo>
                  <a:pt x="349080" y="403343"/>
                </a:lnTo>
                <a:lnTo>
                  <a:pt x="331279" y="451961"/>
                </a:lnTo>
                <a:lnTo>
                  <a:pt x="312353" y="497956"/>
                </a:lnTo>
                <a:lnTo>
                  <a:pt x="292350" y="541206"/>
                </a:lnTo>
                <a:lnTo>
                  <a:pt x="271318" y="581585"/>
                </a:lnTo>
                <a:lnTo>
                  <a:pt x="249304" y="618970"/>
                </a:lnTo>
                <a:lnTo>
                  <a:pt x="226358" y="653237"/>
                </a:lnTo>
                <a:lnTo>
                  <a:pt x="202526" y="684262"/>
                </a:lnTo>
                <a:lnTo>
                  <a:pt x="152400" y="736092"/>
                </a:lnTo>
                <a:lnTo>
                  <a:pt x="424367" y="736092"/>
                </a:lnTo>
                <a:lnTo>
                  <a:pt x="430689" y="695981"/>
                </a:lnTo>
                <a:lnTo>
                  <a:pt x="438027" y="641238"/>
                </a:lnTo>
                <a:lnTo>
                  <a:pt x="444218" y="585544"/>
                </a:lnTo>
                <a:lnTo>
                  <a:pt x="449241" y="529006"/>
                </a:lnTo>
                <a:lnTo>
                  <a:pt x="453073" y="471731"/>
                </a:lnTo>
                <a:lnTo>
                  <a:pt x="455691" y="413828"/>
                </a:lnTo>
                <a:lnTo>
                  <a:pt x="457073" y="355405"/>
                </a:lnTo>
                <a:lnTo>
                  <a:pt x="457197" y="296570"/>
                </a:lnTo>
                <a:lnTo>
                  <a:pt x="456040" y="237432"/>
                </a:lnTo>
                <a:lnTo>
                  <a:pt x="453579" y="178097"/>
                </a:lnTo>
                <a:lnTo>
                  <a:pt x="449792" y="118675"/>
                </a:lnTo>
                <a:lnTo>
                  <a:pt x="444656" y="59273"/>
                </a:lnTo>
                <a:lnTo>
                  <a:pt x="43815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35161" y="1981961"/>
            <a:ext cx="457200" cy="1760220"/>
          </a:xfrm>
          <a:custGeom>
            <a:avLst/>
            <a:gdLst/>
            <a:ahLst/>
            <a:cxnLst/>
            <a:rect l="l" t="t" r="r" b="b"/>
            <a:pathLst>
              <a:path w="457200" h="1760220">
                <a:moveTo>
                  <a:pt x="0" y="0"/>
                </a:moveTo>
                <a:lnTo>
                  <a:pt x="0" y="640079"/>
                </a:lnTo>
                <a:lnTo>
                  <a:pt x="26861" y="641981"/>
                </a:lnTo>
                <a:lnTo>
                  <a:pt x="53313" y="647616"/>
                </a:lnTo>
                <a:lnTo>
                  <a:pt x="104822" y="669664"/>
                </a:lnTo>
                <a:lnTo>
                  <a:pt x="154183" y="705384"/>
                </a:lnTo>
                <a:lnTo>
                  <a:pt x="201052" y="753935"/>
                </a:lnTo>
                <a:lnTo>
                  <a:pt x="245086" y="814477"/>
                </a:lnTo>
                <a:lnTo>
                  <a:pt x="265933" y="848981"/>
                </a:lnTo>
                <a:lnTo>
                  <a:pt x="285943" y="886168"/>
                </a:lnTo>
                <a:lnTo>
                  <a:pt x="305072" y="925932"/>
                </a:lnTo>
                <a:lnTo>
                  <a:pt x="323278" y="968168"/>
                </a:lnTo>
                <a:lnTo>
                  <a:pt x="340518" y="1012772"/>
                </a:lnTo>
                <a:lnTo>
                  <a:pt x="356749" y="1059637"/>
                </a:lnTo>
                <a:lnTo>
                  <a:pt x="371928" y="1108660"/>
                </a:lnTo>
                <a:lnTo>
                  <a:pt x="386012" y="1159734"/>
                </a:lnTo>
                <a:lnTo>
                  <a:pt x="398958" y="1212756"/>
                </a:lnTo>
                <a:lnTo>
                  <a:pt x="410724" y="1267619"/>
                </a:lnTo>
                <a:lnTo>
                  <a:pt x="421266" y="1324219"/>
                </a:lnTo>
                <a:lnTo>
                  <a:pt x="430542" y="1382450"/>
                </a:lnTo>
                <a:lnTo>
                  <a:pt x="438509" y="1442208"/>
                </a:lnTo>
                <a:lnTo>
                  <a:pt x="445123" y="1503388"/>
                </a:lnTo>
                <a:lnTo>
                  <a:pt x="450342" y="1565884"/>
                </a:lnTo>
                <a:lnTo>
                  <a:pt x="454123" y="1629591"/>
                </a:lnTo>
                <a:lnTo>
                  <a:pt x="456423" y="1694405"/>
                </a:lnTo>
                <a:lnTo>
                  <a:pt x="457200" y="1760220"/>
                </a:lnTo>
                <a:lnTo>
                  <a:pt x="457200" y="1120139"/>
                </a:lnTo>
                <a:lnTo>
                  <a:pt x="456423" y="1054325"/>
                </a:lnTo>
                <a:lnTo>
                  <a:pt x="454123" y="989511"/>
                </a:lnTo>
                <a:lnTo>
                  <a:pt x="450342" y="925804"/>
                </a:lnTo>
                <a:lnTo>
                  <a:pt x="445123" y="863308"/>
                </a:lnTo>
                <a:lnTo>
                  <a:pt x="438509" y="802128"/>
                </a:lnTo>
                <a:lnTo>
                  <a:pt x="430542" y="742370"/>
                </a:lnTo>
                <a:lnTo>
                  <a:pt x="421266" y="684139"/>
                </a:lnTo>
                <a:lnTo>
                  <a:pt x="410724" y="627539"/>
                </a:lnTo>
                <a:lnTo>
                  <a:pt x="398958" y="572676"/>
                </a:lnTo>
                <a:lnTo>
                  <a:pt x="386012" y="519654"/>
                </a:lnTo>
                <a:lnTo>
                  <a:pt x="371928" y="468580"/>
                </a:lnTo>
                <a:lnTo>
                  <a:pt x="356749" y="419557"/>
                </a:lnTo>
                <a:lnTo>
                  <a:pt x="340518" y="372692"/>
                </a:lnTo>
                <a:lnTo>
                  <a:pt x="323278" y="328088"/>
                </a:lnTo>
                <a:lnTo>
                  <a:pt x="305072" y="285852"/>
                </a:lnTo>
                <a:lnTo>
                  <a:pt x="285943" y="246088"/>
                </a:lnTo>
                <a:lnTo>
                  <a:pt x="265933" y="208901"/>
                </a:lnTo>
                <a:lnTo>
                  <a:pt x="245086" y="174397"/>
                </a:lnTo>
                <a:lnTo>
                  <a:pt x="223445" y="142680"/>
                </a:lnTo>
                <a:lnTo>
                  <a:pt x="177950" y="88028"/>
                </a:lnTo>
                <a:lnTo>
                  <a:pt x="129793" y="45788"/>
                </a:lnTo>
                <a:lnTo>
                  <a:pt x="79315" y="16799"/>
                </a:lnTo>
                <a:lnTo>
                  <a:pt x="26861" y="1901"/>
                </a:lnTo>
                <a:lnTo>
                  <a:pt x="0" y="0"/>
                </a:lnTo>
                <a:close/>
              </a:path>
            </a:pathLst>
          </a:custGeom>
          <a:solidFill>
            <a:srgbClr val="CDCD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35161" y="1981961"/>
            <a:ext cx="457200" cy="3136900"/>
          </a:xfrm>
          <a:custGeom>
            <a:avLst/>
            <a:gdLst/>
            <a:ahLst/>
            <a:cxnLst/>
            <a:rect l="l" t="t" r="r" b="b"/>
            <a:pathLst>
              <a:path w="457200" h="3136900">
                <a:moveTo>
                  <a:pt x="457200" y="1760220"/>
                </a:moveTo>
                <a:lnTo>
                  <a:pt x="456423" y="1694405"/>
                </a:lnTo>
                <a:lnTo>
                  <a:pt x="454123" y="1629591"/>
                </a:lnTo>
                <a:lnTo>
                  <a:pt x="450342" y="1565884"/>
                </a:lnTo>
                <a:lnTo>
                  <a:pt x="445123" y="1503388"/>
                </a:lnTo>
                <a:lnTo>
                  <a:pt x="438509" y="1442208"/>
                </a:lnTo>
                <a:lnTo>
                  <a:pt x="430542" y="1382450"/>
                </a:lnTo>
                <a:lnTo>
                  <a:pt x="421266" y="1324219"/>
                </a:lnTo>
                <a:lnTo>
                  <a:pt x="410724" y="1267619"/>
                </a:lnTo>
                <a:lnTo>
                  <a:pt x="398958" y="1212756"/>
                </a:lnTo>
                <a:lnTo>
                  <a:pt x="386012" y="1159734"/>
                </a:lnTo>
                <a:lnTo>
                  <a:pt x="371928" y="1108660"/>
                </a:lnTo>
                <a:lnTo>
                  <a:pt x="356749" y="1059637"/>
                </a:lnTo>
                <a:lnTo>
                  <a:pt x="340518" y="1012772"/>
                </a:lnTo>
                <a:lnTo>
                  <a:pt x="323278" y="968168"/>
                </a:lnTo>
                <a:lnTo>
                  <a:pt x="305072" y="925932"/>
                </a:lnTo>
                <a:lnTo>
                  <a:pt x="285943" y="886168"/>
                </a:lnTo>
                <a:lnTo>
                  <a:pt x="265933" y="848981"/>
                </a:lnTo>
                <a:lnTo>
                  <a:pt x="245086" y="814477"/>
                </a:lnTo>
                <a:lnTo>
                  <a:pt x="223445" y="782760"/>
                </a:lnTo>
                <a:lnTo>
                  <a:pt x="177950" y="728108"/>
                </a:lnTo>
                <a:lnTo>
                  <a:pt x="129793" y="685868"/>
                </a:lnTo>
                <a:lnTo>
                  <a:pt x="79315" y="656879"/>
                </a:lnTo>
                <a:lnTo>
                  <a:pt x="26861" y="641981"/>
                </a:lnTo>
                <a:lnTo>
                  <a:pt x="0" y="640079"/>
                </a:lnTo>
                <a:lnTo>
                  <a:pt x="0" y="0"/>
                </a:lnTo>
                <a:lnTo>
                  <a:pt x="53313" y="7536"/>
                </a:lnTo>
                <a:lnTo>
                  <a:pt x="104822" y="29584"/>
                </a:lnTo>
                <a:lnTo>
                  <a:pt x="154183" y="65304"/>
                </a:lnTo>
                <a:lnTo>
                  <a:pt x="201052" y="113855"/>
                </a:lnTo>
                <a:lnTo>
                  <a:pt x="245086" y="174397"/>
                </a:lnTo>
                <a:lnTo>
                  <a:pt x="265933" y="208901"/>
                </a:lnTo>
                <a:lnTo>
                  <a:pt x="285943" y="246088"/>
                </a:lnTo>
                <a:lnTo>
                  <a:pt x="305072" y="285852"/>
                </a:lnTo>
                <a:lnTo>
                  <a:pt x="323278" y="328088"/>
                </a:lnTo>
                <a:lnTo>
                  <a:pt x="340518" y="372692"/>
                </a:lnTo>
                <a:lnTo>
                  <a:pt x="356749" y="419557"/>
                </a:lnTo>
                <a:lnTo>
                  <a:pt x="371928" y="468580"/>
                </a:lnTo>
                <a:lnTo>
                  <a:pt x="386012" y="519654"/>
                </a:lnTo>
                <a:lnTo>
                  <a:pt x="398958" y="572676"/>
                </a:lnTo>
                <a:lnTo>
                  <a:pt x="410724" y="627539"/>
                </a:lnTo>
                <a:lnTo>
                  <a:pt x="421266" y="684139"/>
                </a:lnTo>
                <a:lnTo>
                  <a:pt x="430542" y="742370"/>
                </a:lnTo>
                <a:lnTo>
                  <a:pt x="438509" y="802128"/>
                </a:lnTo>
                <a:lnTo>
                  <a:pt x="445123" y="863308"/>
                </a:lnTo>
                <a:lnTo>
                  <a:pt x="450342" y="925804"/>
                </a:lnTo>
                <a:lnTo>
                  <a:pt x="454123" y="989511"/>
                </a:lnTo>
                <a:lnTo>
                  <a:pt x="456423" y="1054325"/>
                </a:lnTo>
                <a:lnTo>
                  <a:pt x="457200" y="1120139"/>
                </a:lnTo>
                <a:lnTo>
                  <a:pt x="457200" y="1760220"/>
                </a:lnTo>
                <a:lnTo>
                  <a:pt x="456512" y="1821830"/>
                </a:lnTo>
                <a:lnTo>
                  <a:pt x="454469" y="1882751"/>
                </a:lnTo>
                <a:lnTo>
                  <a:pt x="451101" y="1942877"/>
                </a:lnTo>
                <a:lnTo>
                  <a:pt x="446438" y="2002102"/>
                </a:lnTo>
                <a:lnTo>
                  <a:pt x="440512" y="2060321"/>
                </a:lnTo>
                <a:lnTo>
                  <a:pt x="433352" y="2117430"/>
                </a:lnTo>
                <a:lnTo>
                  <a:pt x="424989" y="2173322"/>
                </a:lnTo>
                <a:lnTo>
                  <a:pt x="415454" y="2227893"/>
                </a:lnTo>
                <a:lnTo>
                  <a:pt x="404776" y="2281037"/>
                </a:lnTo>
                <a:lnTo>
                  <a:pt x="392987" y="2332650"/>
                </a:lnTo>
                <a:lnTo>
                  <a:pt x="380116" y="2382626"/>
                </a:lnTo>
                <a:lnTo>
                  <a:pt x="366194" y="2430859"/>
                </a:lnTo>
                <a:lnTo>
                  <a:pt x="351252" y="2477246"/>
                </a:lnTo>
                <a:lnTo>
                  <a:pt x="335319" y="2521679"/>
                </a:lnTo>
                <a:lnTo>
                  <a:pt x="318427" y="2564055"/>
                </a:lnTo>
                <a:lnTo>
                  <a:pt x="300606" y="2604267"/>
                </a:lnTo>
                <a:lnTo>
                  <a:pt x="281887" y="2642212"/>
                </a:lnTo>
                <a:lnTo>
                  <a:pt x="262299" y="2677782"/>
                </a:lnTo>
                <a:lnTo>
                  <a:pt x="241873" y="2710874"/>
                </a:lnTo>
                <a:lnTo>
                  <a:pt x="198629" y="2769202"/>
                </a:lnTo>
                <a:lnTo>
                  <a:pt x="152400" y="2816352"/>
                </a:lnTo>
                <a:lnTo>
                  <a:pt x="152400" y="3136392"/>
                </a:lnTo>
                <a:lnTo>
                  <a:pt x="0" y="2560320"/>
                </a:lnTo>
                <a:lnTo>
                  <a:pt x="152400" y="1856232"/>
                </a:lnTo>
                <a:lnTo>
                  <a:pt x="152400" y="2176272"/>
                </a:lnTo>
                <a:lnTo>
                  <a:pt x="177857" y="2152102"/>
                </a:lnTo>
                <a:lnTo>
                  <a:pt x="226358" y="2093417"/>
                </a:lnTo>
                <a:lnTo>
                  <a:pt x="249304" y="2059150"/>
                </a:lnTo>
                <a:lnTo>
                  <a:pt x="271318" y="2021765"/>
                </a:lnTo>
                <a:lnTo>
                  <a:pt x="292350" y="1981386"/>
                </a:lnTo>
                <a:lnTo>
                  <a:pt x="312353" y="1938136"/>
                </a:lnTo>
                <a:lnTo>
                  <a:pt x="331279" y="1892141"/>
                </a:lnTo>
                <a:lnTo>
                  <a:pt x="349080" y="1843523"/>
                </a:lnTo>
                <a:lnTo>
                  <a:pt x="365707" y="1792407"/>
                </a:lnTo>
                <a:lnTo>
                  <a:pt x="381114" y="1738916"/>
                </a:lnTo>
                <a:lnTo>
                  <a:pt x="395251" y="1683174"/>
                </a:lnTo>
                <a:lnTo>
                  <a:pt x="408072" y="1625306"/>
                </a:lnTo>
                <a:lnTo>
                  <a:pt x="419527" y="1565435"/>
                </a:lnTo>
                <a:lnTo>
                  <a:pt x="429569" y="1503685"/>
                </a:lnTo>
                <a:lnTo>
                  <a:pt x="438150" y="1440179"/>
                </a:lnTo>
              </a:path>
            </a:pathLst>
          </a:custGeom>
          <a:ln w="2590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67961" y="2820161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609600" h="762000">
                <a:moveTo>
                  <a:pt x="609600" y="571500"/>
                </a:moveTo>
                <a:lnTo>
                  <a:pt x="0" y="571500"/>
                </a:lnTo>
                <a:lnTo>
                  <a:pt x="304800" y="762000"/>
                </a:lnTo>
                <a:lnTo>
                  <a:pt x="609600" y="571500"/>
                </a:lnTo>
                <a:close/>
              </a:path>
              <a:path w="609600" h="762000">
                <a:moveTo>
                  <a:pt x="457200" y="0"/>
                </a:moveTo>
                <a:lnTo>
                  <a:pt x="152400" y="0"/>
                </a:lnTo>
                <a:lnTo>
                  <a:pt x="152400" y="571500"/>
                </a:lnTo>
                <a:lnTo>
                  <a:pt x="457200" y="571500"/>
                </a:lnTo>
                <a:lnTo>
                  <a:pt x="45720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67961" y="2820161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609600" h="762000">
                <a:moveTo>
                  <a:pt x="0" y="571500"/>
                </a:moveTo>
                <a:lnTo>
                  <a:pt x="152400" y="571500"/>
                </a:lnTo>
                <a:lnTo>
                  <a:pt x="152400" y="0"/>
                </a:lnTo>
                <a:lnTo>
                  <a:pt x="457200" y="0"/>
                </a:lnTo>
                <a:lnTo>
                  <a:pt x="457200" y="571500"/>
                </a:lnTo>
                <a:lnTo>
                  <a:pt x="609600" y="571500"/>
                </a:lnTo>
                <a:lnTo>
                  <a:pt x="304800" y="762000"/>
                </a:lnTo>
                <a:lnTo>
                  <a:pt x="0" y="571500"/>
                </a:lnTo>
                <a:close/>
              </a:path>
            </a:pathLst>
          </a:custGeom>
          <a:ln w="2590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270325"/>
              </p:ext>
            </p:extLst>
          </p:nvPr>
        </p:nvGraphicFramePr>
        <p:xfrm>
          <a:off x="990601" y="1066799"/>
          <a:ext cx="7924799" cy="53886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0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8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0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964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400" b="1" spc="-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№п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/п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8493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2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sz="1200" b="1" spc="1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r>
                        <a:rPr sz="1200" b="1" spc="-5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</a:t>
                      </a:r>
                      <a:endParaRPr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b="1" spc="-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sz="1200" b="1" spc="-5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588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b="1" spc="-5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endParaRPr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r>
                        <a:rPr sz="1200" b="1" spc="-5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</a:t>
                      </a:r>
                      <a:endParaRPr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b="1" spc="-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822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1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0513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b="0" i="1" spc="-1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Повышение  эффективности местного самоуправления в муниципальном образовании </a:t>
                      </a:r>
                      <a:r>
                        <a:rPr lang="ru-RU" sz="1100" b="0" i="1" spc="-1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Зуйское</a:t>
                      </a:r>
                      <a:r>
                        <a:rPr lang="ru-RU" sz="1100" b="0" i="1" spc="-1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сельское поселение Белогорского р-на, Республики Крым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7 507,8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7 507,9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7 508,2</a:t>
                      </a:r>
                      <a:endParaRPr lang="ru-RU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61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29615"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100" b="0" i="1" spc="-15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Благоустройство</a:t>
                      </a:r>
                      <a:r>
                        <a:rPr sz="1100" b="0" i="1" spc="-1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100" b="0" i="1" spc="-5" noProof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территории</a:t>
                      </a:r>
                      <a:r>
                        <a:rPr sz="1100" b="0" i="1" spc="-5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100" b="0" i="1" spc="-15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муниципального образования </a:t>
                      </a:r>
                      <a:r>
                        <a:rPr lang="ru-RU" sz="1100" b="0" i="1" spc="-15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Зуйское</a:t>
                      </a:r>
                      <a:r>
                        <a:rPr lang="ru-RU" sz="1100" b="0" i="1" spc="-15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сельское поселение Белогорского района республики Крым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26 744,8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27 658,1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28 374,1</a:t>
                      </a:r>
                      <a:endParaRPr lang="ru-RU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311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2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b="0" i="1" spc="-1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Управление муниципальным имуществом </a:t>
                      </a:r>
                      <a:r>
                        <a:rPr lang="ru-RU" sz="1100" b="0" i="1" spc="-1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Зуйского</a:t>
                      </a:r>
                      <a:r>
                        <a:rPr lang="ru-RU" sz="1100" b="0" i="1" spc="-1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сельского поселения Белогорского района Республики Крым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1 450,7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1 450,7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1 450,7</a:t>
                      </a:r>
                      <a:endParaRPr lang="ru-RU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41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b="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Муниципальное</a:t>
                      </a:r>
                      <a:r>
                        <a:rPr lang="ru-RU" sz="1100" b="0" i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казенное учреждение  «Учреждение по обеспечению органов местного самоуправления Зуйского сельского поселения Белогорского района Республики Крым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4 909,9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5 040,3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SimSun"/>
                          <a:cs typeface="Times New Roman"/>
                        </a:rPr>
                        <a:t>5 226,8</a:t>
                      </a:r>
                      <a:endParaRPr lang="ru-RU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913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Проведение мероприятий общественной значимости на территории муниципального образования </a:t>
                      </a:r>
                      <a:r>
                        <a:rPr lang="ru-RU" sz="1100" i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Зуйское</a:t>
                      </a:r>
                      <a:r>
                        <a:rPr lang="ru-RU" sz="110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сельское поселение Белогорского района</a:t>
                      </a:r>
                      <a:r>
                        <a:rPr lang="ru-RU" sz="1100" i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Республики Крым</a:t>
                      </a:r>
                      <a:endParaRPr sz="1100" b="1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b="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Развитие физкультуры и спорта в муниципальном</a:t>
                      </a:r>
                      <a:r>
                        <a:rPr lang="ru-RU" sz="1100" b="0" i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образовании  </a:t>
                      </a:r>
                      <a:r>
                        <a:rPr lang="ru-RU" sz="1100" b="0" i="1" baseline="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Зуйского</a:t>
                      </a:r>
                      <a:r>
                        <a:rPr lang="ru-RU" sz="1100" b="0" i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сельского поселения Белогорского района Республики Крым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7022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b="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Осуществление первичного воинского учета муниципального образования </a:t>
                      </a:r>
                      <a:r>
                        <a:rPr lang="ru-RU" sz="1100" b="0" i="1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Зуйское</a:t>
                      </a:r>
                      <a:r>
                        <a:rPr lang="ru-RU" sz="1100" b="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сельское поселение Белогорского</a:t>
                      </a:r>
                      <a:r>
                        <a:rPr lang="ru-RU" sz="1100" b="0" i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 района Республики Крым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579,7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644,9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817,0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147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b="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Обеспечение пожарной безопасности на территории муниципального образования Зуйское сельское поселение Белогорского района Республики Крым</a:t>
                      </a: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100,00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147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100" b="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892860"/>
                  </a:ext>
                </a:extLst>
              </a:tr>
              <a:tr h="2741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sz="1200" i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программных</a:t>
                      </a:r>
                      <a:r>
                        <a:rPr sz="1200" i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расходов: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41 642,9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42 601,9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43 676,8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Программных расходов </a:t>
                      </a:r>
                      <a:r>
                        <a:rPr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общему объему расходов,</a:t>
                      </a:r>
                      <a:r>
                        <a:rPr sz="1200" i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sz="1200" i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непрограммных</a:t>
                      </a:r>
                      <a:r>
                        <a:rPr sz="1200" i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расходов: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1 164,2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2 270,7</a:t>
                      </a:r>
                      <a:endParaRPr sz="1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3 483,1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Непрограммных расходов </a:t>
                      </a:r>
                      <a:r>
                        <a:rPr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sz="1200" i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общему объему расходов,</a:t>
                      </a:r>
                      <a:r>
                        <a:rPr sz="1200" i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69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b="1" i="1" spc="-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sz="1200" b="1" i="1" spc="-2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b="1" i="1" spc="-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расходов:</a:t>
                      </a:r>
                      <a:endParaRPr sz="12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42  807,7</a:t>
                      </a:r>
                      <a:endParaRPr sz="12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44 872,7</a:t>
                      </a:r>
                      <a:endParaRPr sz="12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1" i="1" spc="-1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47 159,9</a:t>
                      </a:r>
                      <a:endParaRPr sz="12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object 3"/>
          <p:cNvSpPr/>
          <p:nvPr/>
        </p:nvSpPr>
        <p:spPr>
          <a:xfrm>
            <a:off x="2362200" y="380999"/>
            <a:ext cx="5458968" cy="9144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-27432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0295" y="5817222"/>
            <a:ext cx="0" cy="294640"/>
          </a:xfrm>
          <a:custGeom>
            <a:avLst/>
            <a:gdLst/>
            <a:ahLst/>
            <a:cxnLst/>
            <a:rect l="l" t="t" r="r" b="b"/>
            <a:pathLst>
              <a:path h="294639">
                <a:moveTo>
                  <a:pt x="0" y="0"/>
                </a:moveTo>
                <a:lnTo>
                  <a:pt x="0" y="237121"/>
                </a:lnTo>
                <a:lnTo>
                  <a:pt x="0" y="29427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70021" y="2841498"/>
            <a:ext cx="0" cy="560070"/>
          </a:xfrm>
          <a:custGeom>
            <a:avLst/>
            <a:gdLst/>
            <a:ahLst/>
            <a:cxnLst/>
            <a:rect l="l" t="t" r="r" b="b"/>
            <a:pathLst>
              <a:path h="560070">
                <a:moveTo>
                  <a:pt x="0" y="559688"/>
                </a:moveTo>
                <a:lnTo>
                  <a:pt x="0" y="5715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44845" y="2923618"/>
            <a:ext cx="125095" cy="125095"/>
          </a:xfrm>
          <a:custGeom>
            <a:avLst/>
            <a:gdLst/>
            <a:ahLst/>
            <a:cxnLst/>
            <a:rect l="l" t="t" r="r" b="b"/>
            <a:pathLst>
              <a:path w="125095" h="125094">
                <a:moveTo>
                  <a:pt x="0" y="125016"/>
                </a:moveTo>
                <a:lnTo>
                  <a:pt x="125016" y="125016"/>
                </a:lnTo>
                <a:lnTo>
                  <a:pt x="125016" y="0"/>
                </a:lnTo>
                <a:lnTo>
                  <a:pt x="0" y="0"/>
                </a:lnTo>
                <a:lnTo>
                  <a:pt x="0" y="125016"/>
                </a:lnTo>
                <a:close/>
              </a:path>
            </a:pathLst>
          </a:custGeom>
          <a:solidFill>
            <a:srgbClr val="DC38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10200" y="2986165"/>
            <a:ext cx="3515867" cy="26369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5190" y="1413793"/>
            <a:ext cx="7268210" cy="17671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marR="5080" indent="609600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chemeClr val="bg2">
                    <a:lumMod val="25000"/>
                  </a:schemeClr>
                </a:solidFill>
              </a:rPr>
              <a:t>Расходная </a:t>
            </a:r>
            <a:r>
              <a:rPr sz="1600" b="1" dirty="0">
                <a:solidFill>
                  <a:schemeClr val="bg2">
                    <a:lumMod val="25000"/>
                  </a:schemeClr>
                </a:solidFill>
              </a:rPr>
              <a:t>часть </a:t>
            </a:r>
            <a:r>
              <a:rPr sz="1600" b="1" spc="-5" dirty="0" err="1">
                <a:solidFill>
                  <a:schemeClr val="bg2">
                    <a:lumMod val="25000"/>
                  </a:schemeClr>
                </a:solidFill>
              </a:rPr>
              <a:t>бюджета</a:t>
            </a:r>
            <a:r>
              <a:rPr sz="1600" b="1" spc="-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spc="-5" dirty="0" smtClean="0">
                <a:solidFill>
                  <a:schemeClr val="bg2">
                    <a:lumMod val="25000"/>
                  </a:schemeClr>
                </a:solidFill>
              </a:rPr>
              <a:t>Зуй</a:t>
            </a:r>
            <a:r>
              <a:rPr sz="1600" b="1" spc="-5" dirty="0" err="1" smtClean="0">
                <a:solidFill>
                  <a:schemeClr val="bg2">
                    <a:lumMod val="25000"/>
                  </a:schemeClr>
                </a:solidFill>
              </a:rPr>
              <a:t>ского</a:t>
            </a:r>
            <a:r>
              <a:rPr sz="1600" b="1" spc="-5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sz="1600" b="1" spc="-5" dirty="0">
                <a:solidFill>
                  <a:schemeClr val="bg2">
                    <a:lumMod val="25000"/>
                  </a:schemeClr>
                </a:solidFill>
              </a:rPr>
              <a:t>сельского  поселения формируется </a:t>
            </a:r>
            <a:r>
              <a:rPr sz="1600" b="1" dirty="0">
                <a:solidFill>
                  <a:schemeClr val="bg2">
                    <a:lumMod val="25000"/>
                  </a:schemeClr>
                </a:solidFill>
              </a:rPr>
              <a:t>в </a:t>
            </a:r>
            <a:r>
              <a:rPr sz="1600" b="1" spc="-5" dirty="0">
                <a:solidFill>
                  <a:schemeClr val="bg2">
                    <a:lumMod val="25000"/>
                  </a:schemeClr>
                </a:solidFill>
              </a:rPr>
              <a:t>программной структуре </a:t>
            </a:r>
            <a:r>
              <a:rPr sz="1600" b="1" dirty="0">
                <a:solidFill>
                  <a:schemeClr val="bg2">
                    <a:lumMod val="25000"/>
                  </a:schemeClr>
                </a:solidFill>
              </a:rPr>
              <a:t>на  </a:t>
            </a:r>
            <a:r>
              <a:rPr sz="1600" b="1" spc="-5" dirty="0">
                <a:solidFill>
                  <a:schemeClr val="bg2">
                    <a:lumMod val="25000"/>
                  </a:schemeClr>
                </a:solidFill>
              </a:rPr>
              <a:t>основании утвержденных муниципальных программ </a:t>
            </a:r>
            <a:r>
              <a:rPr sz="1600" b="1" dirty="0">
                <a:solidFill>
                  <a:schemeClr val="bg2">
                    <a:lumMod val="25000"/>
                  </a:schemeClr>
                </a:solidFill>
              </a:rPr>
              <a:t>и  </a:t>
            </a:r>
            <a:r>
              <a:rPr sz="1600" b="1" spc="-5" dirty="0">
                <a:solidFill>
                  <a:schemeClr val="bg2">
                    <a:lumMod val="25000"/>
                  </a:schemeClr>
                </a:solidFill>
              </a:rPr>
              <a:t>непрограммных направлений</a:t>
            </a:r>
            <a:r>
              <a:rPr sz="1600" b="1" spc="-25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sz="1600" b="1" spc="-5" dirty="0">
                <a:solidFill>
                  <a:schemeClr val="bg2">
                    <a:lumMod val="25000"/>
                  </a:schemeClr>
                </a:solidFill>
              </a:rPr>
              <a:t>деятельности.</a:t>
            </a:r>
          </a:p>
          <a:p>
            <a:pPr marL="2319655">
              <a:lnSpc>
                <a:spcPts val="2990"/>
              </a:lnSpc>
            </a:pPr>
            <a:r>
              <a:rPr lang="ru-RU" sz="2800" dirty="0">
                <a:latin typeface="Verdana"/>
                <a:cs typeface="Verdana"/>
              </a:rPr>
              <a:t/>
            </a:r>
            <a:br>
              <a:rPr lang="ru-RU" sz="2800" dirty="0">
                <a:latin typeface="Verdana"/>
                <a:cs typeface="Verdana"/>
              </a:rPr>
            </a:br>
            <a:endParaRPr sz="2800" dirty="0">
              <a:latin typeface="Verdana"/>
              <a:cs typeface="Verdan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71600" y="201681"/>
            <a:ext cx="6053837" cy="9144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Доля муниципальных программ в общем объеме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Расходов на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2026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723199308"/>
              </p:ext>
            </p:extLst>
          </p:nvPr>
        </p:nvGraphicFramePr>
        <p:xfrm>
          <a:off x="304800" y="2323415"/>
          <a:ext cx="51054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523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8591" y="434212"/>
            <a:ext cx="8306815" cy="548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865" y="0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8235" y="114300"/>
            <a:ext cx="5481827" cy="905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7297" y="5385752"/>
            <a:ext cx="4616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100"/>
              </a:spcBef>
              <a:buClr>
                <a:srgbClr val="EF7E09"/>
              </a:buClr>
              <a:buSzPct val="79166"/>
              <a:buFont typeface="Wingdings 2"/>
              <a:buChar char=""/>
              <a:tabLst>
                <a:tab pos="279400" algn="l"/>
                <a:tab pos="280035" algn="l"/>
                <a:tab pos="2751455" algn="l"/>
              </a:tabLst>
            </a:pPr>
            <a:r>
              <a:rPr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Преимуществом	программного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04061" y="5715952"/>
            <a:ext cx="4095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5840" algn="l"/>
                <a:tab pos="3785235" algn="l"/>
              </a:tabLst>
            </a:pPr>
            <a:r>
              <a:rPr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распределение	расходов	не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929884" y="5385752"/>
            <a:ext cx="2837180" cy="7213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226060">
              <a:lnSpc>
                <a:spcPts val="2600"/>
              </a:lnSpc>
              <a:spcBef>
                <a:spcPts val="420"/>
              </a:spcBef>
              <a:tabLst>
                <a:tab pos="685800" algn="l"/>
                <a:tab pos="1699895" algn="l"/>
              </a:tabLst>
            </a:pPr>
            <a:r>
              <a:rPr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бюджета	является  по	ведомственному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04061" y="6046152"/>
            <a:ext cx="37020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принципу, а по программам.</a:t>
            </a:r>
          </a:p>
        </p:txBody>
      </p:sp>
      <p:sp>
        <p:nvSpPr>
          <p:cNvPr id="9" name="object 9"/>
          <p:cNvSpPr/>
          <p:nvPr/>
        </p:nvSpPr>
        <p:spPr>
          <a:xfrm>
            <a:off x="960119" y="1275969"/>
            <a:ext cx="7639811" cy="30586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97557" y="359840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927"/>
                </a:moveTo>
                <a:lnTo>
                  <a:pt x="113927" y="113927"/>
                </a:lnTo>
                <a:lnTo>
                  <a:pt x="113927" y="0"/>
                </a:lnTo>
                <a:lnTo>
                  <a:pt x="0" y="0"/>
                </a:lnTo>
                <a:lnTo>
                  <a:pt x="0" y="113927"/>
                </a:lnTo>
                <a:close/>
              </a:path>
            </a:pathLst>
          </a:custGeom>
          <a:solidFill>
            <a:srgbClr val="00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482595" y="3503231"/>
            <a:ext cx="7092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105" dirty="0" smtClean="0">
                <a:latin typeface="Times New Roman"/>
                <a:cs typeface="Times New Roman"/>
              </a:rPr>
              <a:t>97,3</a:t>
            </a:r>
            <a:r>
              <a:rPr sz="1800" b="1" dirty="0" smtClean="0">
                <a:latin typeface="Times New Roman"/>
                <a:cs typeface="Times New Roman"/>
              </a:rPr>
              <a:t>%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18915" y="371258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927"/>
                </a:moveTo>
                <a:lnTo>
                  <a:pt x="113927" y="113927"/>
                </a:lnTo>
                <a:lnTo>
                  <a:pt x="113927" y="0"/>
                </a:lnTo>
                <a:lnTo>
                  <a:pt x="0" y="0"/>
                </a:lnTo>
                <a:lnTo>
                  <a:pt x="0" y="113927"/>
                </a:lnTo>
                <a:close/>
              </a:path>
            </a:pathLst>
          </a:custGeom>
          <a:solidFill>
            <a:srgbClr val="00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204334" y="3617595"/>
            <a:ext cx="7099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latin typeface="Times New Roman"/>
                <a:cs typeface="Times New Roman"/>
              </a:rPr>
              <a:t>94,9</a:t>
            </a:r>
            <a:r>
              <a:rPr sz="1800" b="1" dirty="0" smtClean="0">
                <a:latin typeface="Times New Roman"/>
                <a:cs typeface="Times New Roman"/>
              </a:rPr>
              <a:t>%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17514" y="358863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927"/>
                </a:moveTo>
                <a:lnTo>
                  <a:pt x="113927" y="113927"/>
                </a:lnTo>
                <a:lnTo>
                  <a:pt x="113927" y="0"/>
                </a:lnTo>
                <a:lnTo>
                  <a:pt x="0" y="0"/>
                </a:lnTo>
                <a:lnTo>
                  <a:pt x="0" y="113927"/>
                </a:lnTo>
                <a:close/>
              </a:path>
            </a:pathLst>
          </a:custGeom>
          <a:solidFill>
            <a:srgbClr val="00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202679" y="3493770"/>
            <a:ext cx="6553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latin typeface="Times New Roman"/>
                <a:cs typeface="Times New Roman"/>
              </a:rPr>
              <a:t>92,6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57323" y="1940424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927"/>
                </a:moveTo>
                <a:lnTo>
                  <a:pt x="113927" y="113927"/>
                </a:lnTo>
                <a:lnTo>
                  <a:pt x="113927" y="0"/>
                </a:lnTo>
                <a:lnTo>
                  <a:pt x="0" y="0"/>
                </a:lnTo>
                <a:lnTo>
                  <a:pt x="0" y="11392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641600" y="1844929"/>
            <a:ext cx="6553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latin typeface="Times New Roman"/>
                <a:cs typeface="Times New Roman"/>
              </a:rPr>
              <a:t>2,7</a:t>
            </a:r>
            <a:r>
              <a:rPr lang="ru-RU" b="1" dirty="0" smtClean="0">
                <a:latin typeface="Times New Roman"/>
                <a:cs typeface="Times New Roman"/>
              </a:rPr>
              <a:t>%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62830" y="207517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927"/>
                </a:moveTo>
                <a:lnTo>
                  <a:pt x="113927" y="113927"/>
                </a:lnTo>
                <a:lnTo>
                  <a:pt x="113927" y="0"/>
                </a:lnTo>
                <a:lnTo>
                  <a:pt x="0" y="0"/>
                </a:lnTo>
                <a:lnTo>
                  <a:pt x="0" y="11392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547870" y="1979548"/>
            <a:ext cx="6553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latin typeface="Times New Roman"/>
                <a:cs typeface="Times New Roman"/>
              </a:rPr>
              <a:t>5,1</a:t>
            </a:r>
            <a:r>
              <a:rPr lang="ru-RU" b="1" dirty="0" smtClean="0">
                <a:latin typeface="Times New Roman"/>
                <a:cs typeface="Times New Roman"/>
              </a:rPr>
              <a:t>%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024879" y="204723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113927"/>
                </a:moveTo>
                <a:lnTo>
                  <a:pt x="113927" y="113927"/>
                </a:lnTo>
                <a:lnTo>
                  <a:pt x="113927" y="0"/>
                </a:lnTo>
                <a:lnTo>
                  <a:pt x="0" y="0"/>
                </a:lnTo>
                <a:lnTo>
                  <a:pt x="0" y="11392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210300" y="1951608"/>
            <a:ext cx="6553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latin typeface="Times New Roman"/>
                <a:cs typeface="Times New Roman"/>
              </a:rPr>
              <a:t>7,4</a:t>
            </a:r>
            <a:r>
              <a:rPr lang="ru-RU" b="1" dirty="0" smtClean="0">
                <a:latin typeface="Times New Roman"/>
                <a:cs typeface="Times New Roman"/>
              </a:rPr>
              <a:t>%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12594" y="4811455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0" y="126558"/>
                </a:moveTo>
                <a:lnTo>
                  <a:pt x="126558" y="126558"/>
                </a:lnTo>
                <a:lnTo>
                  <a:pt x="126558" y="0"/>
                </a:lnTo>
                <a:lnTo>
                  <a:pt x="0" y="0"/>
                </a:lnTo>
                <a:lnTo>
                  <a:pt x="0" y="12655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80253" y="4811455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0" y="126558"/>
                </a:moveTo>
                <a:lnTo>
                  <a:pt x="126558" y="126558"/>
                </a:lnTo>
                <a:lnTo>
                  <a:pt x="126558" y="0"/>
                </a:lnTo>
                <a:lnTo>
                  <a:pt x="0" y="0"/>
                </a:lnTo>
                <a:lnTo>
                  <a:pt x="0" y="126558"/>
                </a:lnTo>
                <a:close/>
              </a:path>
            </a:pathLst>
          </a:custGeom>
          <a:solidFill>
            <a:srgbClr val="00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19751" y="2020061"/>
            <a:ext cx="974725" cy="683260"/>
          </a:xfrm>
          <a:custGeom>
            <a:avLst/>
            <a:gdLst/>
            <a:ahLst/>
            <a:cxnLst/>
            <a:rect l="l" t="t" r="r" b="b"/>
            <a:pathLst>
              <a:path w="974725" h="683260">
                <a:moveTo>
                  <a:pt x="0" y="530733"/>
                </a:moveTo>
                <a:lnTo>
                  <a:pt x="777366" y="76326"/>
                </a:lnTo>
                <a:lnTo>
                  <a:pt x="732789" y="0"/>
                </a:lnTo>
                <a:lnTo>
                  <a:pt x="974471" y="63373"/>
                </a:lnTo>
                <a:lnTo>
                  <a:pt x="911225" y="305053"/>
                </a:lnTo>
                <a:lnTo>
                  <a:pt x="866648" y="228853"/>
                </a:lnTo>
                <a:lnTo>
                  <a:pt x="89281" y="683260"/>
                </a:lnTo>
                <a:lnTo>
                  <a:pt x="0" y="530733"/>
                </a:lnTo>
                <a:close/>
              </a:path>
            </a:pathLst>
          </a:custGeom>
          <a:ln w="42500">
            <a:solidFill>
              <a:srgbClr val="AF5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83508" y="2243201"/>
            <a:ext cx="1005205" cy="870585"/>
          </a:xfrm>
          <a:custGeom>
            <a:avLst/>
            <a:gdLst/>
            <a:ahLst/>
            <a:cxnLst/>
            <a:rect l="l" t="t" r="r" b="b"/>
            <a:pathLst>
              <a:path w="1005204" h="870585">
                <a:moveTo>
                  <a:pt x="0" y="729741"/>
                </a:moveTo>
                <a:lnTo>
                  <a:pt x="806577" y="70358"/>
                </a:lnTo>
                <a:lnTo>
                  <a:pt x="748919" y="0"/>
                </a:lnTo>
                <a:lnTo>
                  <a:pt x="1004824" y="25653"/>
                </a:lnTo>
                <a:lnTo>
                  <a:pt x="979169" y="281559"/>
                </a:lnTo>
                <a:lnTo>
                  <a:pt x="921639" y="211200"/>
                </a:lnTo>
                <a:lnTo>
                  <a:pt x="115189" y="870458"/>
                </a:lnTo>
                <a:lnTo>
                  <a:pt x="0" y="729741"/>
                </a:lnTo>
                <a:close/>
              </a:path>
            </a:pathLst>
          </a:custGeom>
          <a:ln w="42500">
            <a:solidFill>
              <a:srgbClr val="AF5C0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385695" y="4241342"/>
            <a:ext cx="1748789" cy="78803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490"/>
              </a:spcBef>
            </a:pPr>
            <a:r>
              <a:rPr sz="2400" dirty="0" smtClean="0">
                <a:solidFill>
                  <a:srgbClr val="C5139F"/>
                </a:solidFill>
                <a:latin typeface="Times New Roman"/>
                <a:cs typeface="Times New Roman"/>
              </a:rPr>
              <a:t>20</a:t>
            </a:r>
            <a:r>
              <a:rPr lang="ru-RU" sz="2400" dirty="0" smtClean="0">
                <a:solidFill>
                  <a:srgbClr val="C5139F"/>
                </a:solidFill>
                <a:latin typeface="Times New Roman"/>
                <a:cs typeface="Times New Roman"/>
              </a:rPr>
              <a:t>26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2000" spc="-5" dirty="0">
                <a:latin typeface="Times New Roman"/>
                <a:cs typeface="Times New Roman"/>
              </a:rPr>
              <a:t>непрограммные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54370" y="4250337"/>
            <a:ext cx="1499870" cy="77914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581660">
              <a:lnSpc>
                <a:spcPct val="100000"/>
              </a:lnSpc>
              <a:spcBef>
                <a:spcPts val="565"/>
              </a:spcBef>
            </a:pPr>
            <a:r>
              <a:rPr sz="2200" spc="-5" dirty="0" smtClean="0">
                <a:solidFill>
                  <a:srgbClr val="C5139F"/>
                </a:solidFill>
                <a:latin typeface="Times New Roman"/>
                <a:cs typeface="Times New Roman"/>
              </a:rPr>
              <a:t>20</a:t>
            </a:r>
            <a:r>
              <a:rPr lang="ru-RU" sz="2200" spc="-5" dirty="0" smtClean="0">
                <a:solidFill>
                  <a:srgbClr val="C5139F"/>
                </a:solidFill>
                <a:latin typeface="Times New Roman"/>
                <a:cs typeface="Times New Roman"/>
              </a:rPr>
              <a:t>28</a:t>
            </a:r>
            <a:endParaRPr sz="2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000" spc="-5" dirty="0">
                <a:latin typeface="Times New Roman"/>
                <a:cs typeface="Times New Roman"/>
              </a:rPr>
              <a:t>программные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69434" y="4320857"/>
            <a:ext cx="6350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 smtClean="0">
                <a:solidFill>
                  <a:srgbClr val="C5139F"/>
                </a:solidFill>
                <a:latin typeface="Times New Roman"/>
                <a:cs typeface="Times New Roman"/>
              </a:rPr>
              <a:t>20</a:t>
            </a:r>
            <a:r>
              <a:rPr lang="ru-RU" sz="2400" spc="-5" dirty="0" smtClean="0">
                <a:solidFill>
                  <a:srgbClr val="C5139F"/>
                </a:solidFill>
                <a:latin typeface="Times New Roman"/>
                <a:cs typeface="Times New Roman"/>
              </a:rPr>
              <a:t>27</a:t>
            </a: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68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8591" y="434212"/>
            <a:ext cx="8306815" cy="548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289" y="-1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676400" y="283463"/>
            <a:ext cx="6076187" cy="827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168" y="3590553"/>
            <a:ext cx="2465481" cy="15581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41910" rIns="0" bIns="0" rtlCol="0">
            <a:spAutoFit/>
          </a:bodyPr>
          <a:lstStyle/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Обеспечение функций органов  местного </a:t>
            </a:r>
            <a:r>
              <a:rPr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самоуправления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Зуй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ского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сельского </a:t>
            </a:r>
            <a:r>
              <a:rPr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поселения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 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26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6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208,3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27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6 208,5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28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6 208,7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lang="ru-RU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lang="ru-RU" sz="1200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70740" y="1790928"/>
            <a:ext cx="2690405" cy="11496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41275" rIns="0" bIns="0" rtlCol="0">
            <a:spAutoFit/>
          </a:bodyPr>
          <a:lstStyle/>
          <a:p>
            <a:pPr marL="487045" algn="ctr">
              <a:lnSpc>
                <a:spcPct val="100000"/>
              </a:lnSpc>
              <a:spcBef>
                <a:spcPts val="325"/>
              </a:spcBef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Управление муниципальным имуществом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26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1 450,7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27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–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1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450,7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28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–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1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450,7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lang="ru-RU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0306" y="1742960"/>
            <a:ext cx="2680178" cy="13343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4127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25"/>
              </a:spcBef>
            </a:pP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Резервный фонд</a:t>
            </a: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26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–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0,0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тыс.рублей</a:t>
            </a: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27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0,0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тыс.рублей</a:t>
            </a:r>
          </a:p>
          <a:p>
            <a:pPr marL="635"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28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д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– 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0,0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тыс.рублей</a:t>
            </a:r>
            <a:endParaRPr lang="ru-RU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endParaRPr lang="ru-RU" sz="1200" b="1" spc="-5" dirty="0" smtClean="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endParaRPr lang="ru-RU" sz="1200" b="1" spc="-5" dirty="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72075" y="1676400"/>
            <a:ext cx="723900" cy="951230"/>
          </a:xfrm>
          <a:custGeom>
            <a:avLst/>
            <a:gdLst/>
            <a:ahLst/>
            <a:cxnLst/>
            <a:rect l="l" t="t" r="r" b="b"/>
            <a:pathLst>
              <a:path w="723900" h="951230">
                <a:moveTo>
                  <a:pt x="0" y="0"/>
                </a:moveTo>
                <a:lnTo>
                  <a:pt x="723900" y="950722"/>
                </a:lnTo>
              </a:path>
            </a:pathLst>
          </a:custGeom>
          <a:ln w="9524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19475" y="1971675"/>
            <a:ext cx="981075" cy="1504950"/>
          </a:xfrm>
          <a:custGeom>
            <a:avLst/>
            <a:gdLst/>
            <a:ahLst/>
            <a:cxnLst/>
            <a:rect l="l" t="t" r="r" b="b"/>
            <a:pathLst>
              <a:path w="981075" h="1504950">
                <a:moveTo>
                  <a:pt x="0" y="1504950"/>
                </a:moveTo>
                <a:lnTo>
                  <a:pt x="981075" y="0"/>
                </a:lnTo>
              </a:path>
            </a:pathLst>
          </a:custGeom>
          <a:ln w="9525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86784" y="1647825"/>
            <a:ext cx="694690" cy="662940"/>
          </a:xfrm>
          <a:custGeom>
            <a:avLst/>
            <a:gdLst/>
            <a:ahLst/>
            <a:cxnLst/>
            <a:rect l="l" t="t" r="r" b="b"/>
            <a:pathLst>
              <a:path w="694689" h="662939">
                <a:moveTo>
                  <a:pt x="0" y="662686"/>
                </a:moveTo>
                <a:lnTo>
                  <a:pt x="694689" y="0"/>
                </a:lnTo>
              </a:path>
            </a:pathLst>
          </a:custGeom>
          <a:ln w="9525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228975" y="838187"/>
            <a:ext cx="2819400" cy="6873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40640" rIns="0" bIns="0" rtlCol="0">
            <a:spAutoFit/>
          </a:bodyPr>
          <a:lstStyle/>
          <a:p>
            <a:pPr marL="270510">
              <a:lnSpc>
                <a:spcPct val="100000"/>
              </a:lnSpc>
              <a:spcBef>
                <a:spcPts val="320"/>
              </a:spcBef>
            </a:pP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26</a:t>
            </a: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12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657,8</a:t>
            </a:r>
            <a:r>
              <a:rPr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marL="270510">
              <a:lnSpc>
                <a:spcPct val="100000"/>
              </a:lnSpc>
            </a:pP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27</a:t>
            </a: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12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789,4</a:t>
            </a:r>
            <a:r>
              <a:rPr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marL="270510">
              <a:lnSpc>
                <a:spcPct val="100000"/>
              </a:lnSpc>
            </a:pP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28</a:t>
            </a: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12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977,1 </a:t>
            </a:r>
            <a:r>
              <a:rPr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47625" y="3609788"/>
            <a:ext cx="2613520" cy="13349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41910" rIns="0" bIns="0" rtlCol="0">
            <a:spAutoFit/>
          </a:bodyPr>
          <a:lstStyle/>
          <a:p>
            <a:pPr marL="125730" marR="116839" algn="ctr">
              <a:lnSpc>
                <a:spcPct val="100000"/>
              </a:lnSpc>
              <a:spcBef>
                <a:spcPts val="330"/>
              </a:spcBef>
            </a:pP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/>
                <a:cs typeface="Georgia"/>
              </a:rPr>
              <a:t>Обеспечение функций </a:t>
            </a:r>
            <a:r>
              <a:rPr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/>
                <a:cs typeface="Georgia"/>
              </a:rPr>
              <a:t>главы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/>
                <a:cs typeface="Georgia"/>
              </a:rPr>
              <a:t> 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/>
                <a:cs typeface="Georgia"/>
              </a:rPr>
              <a:t>Зуй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/>
                <a:cs typeface="Georgia"/>
              </a:rPr>
              <a:t>ского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/>
                <a:cs typeface="Georgia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/>
                <a:cs typeface="Georgia"/>
              </a:rPr>
              <a:t>сельского  поселения</a:t>
            </a: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26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–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997,2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27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997,2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28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997,2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lang="ru-RU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lang="ru-RU" sz="1200" b="1" spc="-5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38700" y="2057400"/>
            <a:ext cx="809625" cy="1447800"/>
          </a:xfrm>
          <a:custGeom>
            <a:avLst/>
            <a:gdLst/>
            <a:ahLst/>
            <a:cxnLst/>
            <a:rect l="l" t="t" r="r" b="b"/>
            <a:pathLst>
              <a:path w="809625" h="1447800">
                <a:moveTo>
                  <a:pt x="0" y="0"/>
                </a:moveTo>
                <a:lnTo>
                  <a:pt x="809625" y="1447800"/>
                </a:lnTo>
              </a:path>
            </a:pathLst>
          </a:custGeom>
          <a:ln w="9525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5"/>
          <p:cNvSpPr/>
          <p:nvPr/>
        </p:nvSpPr>
        <p:spPr>
          <a:xfrm>
            <a:off x="3423652" y="1903728"/>
            <a:ext cx="2612585" cy="1447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6"/>
          <p:cNvSpPr txBox="1"/>
          <p:nvPr/>
        </p:nvSpPr>
        <p:spPr>
          <a:xfrm>
            <a:off x="3486784" y="2033236"/>
            <a:ext cx="2485492" cy="11887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41910" rIns="0" bIns="0" rtlCol="0">
            <a:spAutoFit/>
          </a:bodyPr>
          <a:lstStyle/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Программные расходы МКУ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26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4 909,9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27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5 040,3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28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 –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5 256,8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тыс</a:t>
            </a:r>
            <a:r>
              <a:rPr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рублей</a:t>
            </a:r>
            <a:endParaRPr lang="ru-RU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lang="ru-RU" sz="1200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4" name="object 5"/>
          <p:cNvSpPr/>
          <p:nvPr/>
        </p:nvSpPr>
        <p:spPr>
          <a:xfrm>
            <a:off x="3410483" y="3311506"/>
            <a:ext cx="2612585" cy="1447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6"/>
          <p:cNvSpPr txBox="1"/>
          <p:nvPr/>
        </p:nvSpPr>
        <p:spPr>
          <a:xfrm>
            <a:off x="3502041" y="3428999"/>
            <a:ext cx="2485492" cy="1635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0" tIns="41910" rIns="0" bIns="0" rtlCol="0">
            <a:spAutoFit/>
          </a:bodyPr>
          <a:lstStyle/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Обеспечение деятельности финансовых, налоговых и таможенных органов и органов финансового (финансово-бюджетного) надзора»</a:t>
            </a:r>
          </a:p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2026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год- 40,1 тыс. рублей</a:t>
            </a:r>
          </a:p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2027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год- 40,1 тыс. рублей</a:t>
            </a:r>
          </a:p>
          <a:p>
            <a:pPr marL="124460" marR="121920" indent="2540" algn="ctr">
              <a:lnSpc>
                <a:spcPct val="100000"/>
              </a:lnSpc>
              <a:spcBef>
                <a:spcPts val="330"/>
              </a:spcBef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2028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год- 40,1 тыс. рублей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05661" y="5349060"/>
            <a:ext cx="2621853" cy="13565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Уплата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ленских взносов в ассоциацию ОМС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год-19,1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.рублей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год-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 тыс. рублей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год- 21,0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72200" y="5294947"/>
            <a:ext cx="2588945" cy="14106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на осуществление отдельных государственных полномочий Республики Крым в сфере административной ответственности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2026 </a:t>
            </a:r>
            <a:r>
              <a:rPr lang="ru-RU" sz="1100" b="1" dirty="0" smtClean="0">
                <a:solidFill>
                  <a:schemeClr val="tx1"/>
                </a:solidFill>
              </a:rPr>
              <a:t>год- 4,9 тыс. рублей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2027 </a:t>
            </a:r>
            <a:r>
              <a:rPr lang="ru-RU" sz="1100" b="1" dirty="0" smtClean="0">
                <a:solidFill>
                  <a:schemeClr val="tx1"/>
                </a:solidFill>
              </a:rPr>
              <a:t>год -4,9 тыс. рублей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2028 </a:t>
            </a:r>
            <a:r>
              <a:rPr lang="ru-RU" sz="1100" b="1" dirty="0" smtClean="0">
                <a:solidFill>
                  <a:schemeClr val="tx1"/>
                </a:solidFill>
              </a:rPr>
              <a:t>год- 4,9 тыс. рублей</a:t>
            </a:r>
          </a:p>
          <a:p>
            <a:pPr algn="ctr"/>
            <a:endParaRPr lang="ru-RU" sz="1000" b="1" dirty="0">
              <a:solidFill>
                <a:schemeClr val="tx1"/>
              </a:solidFill>
            </a:endParaRPr>
          </a:p>
        </p:txBody>
      </p:sp>
      <p:pic>
        <p:nvPicPr>
          <p:cNvPr id="26" name="Shape 178"/>
          <p:cNvPicPr/>
          <p:nvPr/>
        </p:nvPicPr>
        <p:blipFill>
          <a:blip r:embed="rId5"/>
          <a:stretch/>
        </p:blipFill>
        <p:spPr>
          <a:xfrm>
            <a:off x="3228974" y="5321119"/>
            <a:ext cx="2841766" cy="1376064"/>
          </a:xfrm>
          <a:prstGeom prst="rect">
            <a:avLst/>
          </a:prstGeom>
        </p:spPr>
      </p:pic>
      <p:pic>
        <p:nvPicPr>
          <p:cNvPr id="28" name="Shape 180"/>
          <p:cNvPicPr/>
          <p:nvPr/>
        </p:nvPicPr>
        <p:blipFill>
          <a:blip r:embed="rId6"/>
          <a:stretch/>
        </p:blipFill>
        <p:spPr>
          <a:xfrm>
            <a:off x="128652" y="283463"/>
            <a:ext cx="1547748" cy="128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2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698" y="0"/>
            <a:ext cx="9163050" cy="7019913"/>
            <a:chOff x="-9524" y="0"/>
            <a:chExt cx="9163050" cy="97599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9144000" cy="956932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</p:spPr>
        </p:pic>
        <p:sp>
          <p:nvSpPr>
            <p:cNvPr id="4" name="object 4"/>
            <p:cNvSpPr/>
            <p:nvPr/>
          </p:nvSpPr>
          <p:spPr>
            <a:xfrm>
              <a:off x="0" y="12"/>
              <a:ext cx="9144000" cy="956944"/>
            </a:xfrm>
            <a:custGeom>
              <a:avLst/>
              <a:gdLst/>
              <a:ahLst/>
              <a:cxnLst/>
              <a:rect l="l" t="t" r="r" b="b"/>
              <a:pathLst>
                <a:path w="9144000" h="956944">
                  <a:moveTo>
                    <a:pt x="0" y="956932"/>
                  </a:moveTo>
                  <a:lnTo>
                    <a:pt x="9144000" y="95693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956932"/>
                  </a:lnTo>
                  <a:close/>
                </a:path>
              </a:pathLst>
            </a:custGeom>
            <a:ln w="19050">
              <a:solidFill>
                <a:srgbClr val="7312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62990" y="46735"/>
            <a:ext cx="741870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660066"/>
                </a:solidFill>
                <a:latin typeface="Bookman Old Style"/>
                <a:cs typeface="Bookman Old Style"/>
              </a:rPr>
              <a:t>Структура</a:t>
            </a:r>
            <a:r>
              <a:rPr sz="1800" b="1" spc="-25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sz="1800" b="1" spc="-10" dirty="0">
                <a:solidFill>
                  <a:srgbClr val="660066"/>
                </a:solidFill>
                <a:latin typeface="Bookman Old Style"/>
                <a:cs typeface="Bookman Old Style"/>
              </a:rPr>
              <a:t>расходов</a:t>
            </a:r>
            <a:endParaRPr sz="1800" dirty="0">
              <a:latin typeface="Bookman Old Style"/>
              <a:cs typeface="Bookman Old Style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b="1" dirty="0">
                <a:solidFill>
                  <a:srgbClr val="660066"/>
                </a:solidFill>
                <a:latin typeface="Bookman Old Style"/>
                <a:cs typeface="Bookman Old Style"/>
              </a:rPr>
              <a:t>по</a:t>
            </a:r>
            <a:r>
              <a:rPr sz="1800" b="1" spc="-30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sz="1800" b="1" dirty="0">
                <a:solidFill>
                  <a:srgbClr val="660066"/>
                </a:solidFill>
                <a:latin typeface="Bookman Old Style"/>
                <a:cs typeface="Bookman Old Style"/>
              </a:rPr>
              <a:t>разделу</a:t>
            </a:r>
            <a:r>
              <a:rPr sz="1800" b="1" spc="-15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sz="1800" b="1" dirty="0">
                <a:solidFill>
                  <a:srgbClr val="660066"/>
                </a:solidFill>
                <a:latin typeface="Bookman Old Style"/>
                <a:cs typeface="Bookman Old Style"/>
              </a:rPr>
              <a:t>«Жилищно</a:t>
            </a:r>
            <a:r>
              <a:rPr sz="1800" b="1" spc="-10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sz="1800" b="1" dirty="0">
                <a:solidFill>
                  <a:srgbClr val="660066"/>
                </a:solidFill>
                <a:latin typeface="Bookman Old Style"/>
                <a:cs typeface="Bookman Old Style"/>
              </a:rPr>
              <a:t>–</a:t>
            </a:r>
            <a:r>
              <a:rPr sz="1800" b="1" spc="-15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sz="1800" b="1" dirty="0">
                <a:solidFill>
                  <a:srgbClr val="660066"/>
                </a:solidFill>
                <a:latin typeface="Bookman Old Style"/>
                <a:cs typeface="Bookman Old Style"/>
              </a:rPr>
              <a:t>коммунальное</a:t>
            </a:r>
            <a:r>
              <a:rPr sz="1800" b="1" spc="-10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sz="1800" b="1" dirty="0">
                <a:solidFill>
                  <a:srgbClr val="660066"/>
                </a:solidFill>
                <a:latin typeface="Bookman Old Style"/>
                <a:cs typeface="Bookman Old Style"/>
              </a:rPr>
              <a:t>хозяйство»</a:t>
            </a:r>
            <a:r>
              <a:rPr sz="1800" b="1" spc="-60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sz="1800" b="1" spc="-10" dirty="0" smtClean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endParaRPr sz="1800" dirty="0">
              <a:latin typeface="Bookman Old Style"/>
              <a:cs typeface="Bookman Old Styl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2861" y="1383344"/>
            <a:ext cx="15113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Жилищное </a:t>
            </a:r>
            <a:r>
              <a:rPr sz="2000" b="1" spc="-10" dirty="0" err="1">
                <a:solidFill>
                  <a:srgbClr val="0000FF"/>
                </a:solidFill>
                <a:latin typeface="Times New Roman"/>
                <a:cs typeface="Times New Roman"/>
              </a:rPr>
              <a:t>хозяйство</a:t>
            </a: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79574" y="1552413"/>
            <a:ext cx="1967864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2255" marR="5080" indent="-250190">
              <a:lnSpc>
                <a:spcPct val="100000"/>
              </a:lnSpc>
              <a:spcBef>
                <a:spcPts val="105"/>
              </a:spcBef>
            </a:pPr>
            <a:r>
              <a:rPr sz="2000" b="1" spc="-2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Благоустройство</a:t>
            </a:r>
            <a:endParaRPr sz="2000" dirty="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370960" y="2634996"/>
            <a:ext cx="2748280" cy="1847850"/>
            <a:chOff x="3358260" y="3058032"/>
            <a:chExt cx="2748280" cy="184785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70960" y="3070732"/>
              <a:ext cx="2722753" cy="182194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70960" y="3070732"/>
              <a:ext cx="2722880" cy="1822450"/>
            </a:xfrm>
            <a:custGeom>
              <a:avLst/>
              <a:gdLst/>
              <a:ahLst/>
              <a:cxnLst/>
              <a:rect l="l" t="t" r="r" b="b"/>
              <a:pathLst>
                <a:path w="2722879" h="1822450">
                  <a:moveTo>
                    <a:pt x="0" y="910970"/>
                  </a:moveTo>
                  <a:lnTo>
                    <a:pt x="1194" y="872467"/>
                  </a:lnTo>
                  <a:lnTo>
                    <a:pt x="4746" y="834371"/>
                  </a:lnTo>
                  <a:lnTo>
                    <a:pt x="10608" y="796714"/>
                  </a:lnTo>
                  <a:lnTo>
                    <a:pt x="29074" y="722841"/>
                  </a:lnTo>
                  <a:lnTo>
                    <a:pt x="41583" y="686688"/>
                  </a:lnTo>
                  <a:lnTo>
                    <a:pt x="56213" y="651101"/>
                  </a:lnTo>
                  <a:lnTo>
                    <a:pt x="72917" y="616111"/>
                  </a:lnTo>
                  <a:lnTo>
                    <a:pt x="91648" y="581749"/>
                  </a:lnTo>
                  <a:lnTo>
                    <a:pt x="112357" y="548046"/>
                  </a:lnTo>
                  <a:lnTo>
                    <a:pt x="134999" y="515036"/>
                  </a:lnTo>
                  <a:lnTo>
                    <a:pt x="159526" y="482749"/>
                  </a:lnTo>
                  <a:lnTo>
                    <a:pt x="185890" y="451216"/>
                  </a:lnTo>
                  <a:lnTo>
                    <a:pt x="214044" y="420471"/>
                  </a:lnTo>
                  <a:lnTo>
                    <a:pt x="243941" y="390543"/>
                  </a:lnTo>
                  <a:lnTo>
                    <a:pt x="275534" y="361465"/>
                  </a:lnTo>
                  <a:lnTo>
                    <a:pt x="308775" y="333269"/>
                  </a:lnTo>
                  <a:lnTo>
                    <a:pt x="343617" y="305986"/>
                  </a:lnTo>
                  <a:lnTo>
                    <a:pt x="380014" y="279647"/>
                  </a:lnTo>
                  <a:lnTo>
                    <a:pt x="417916" y="254285"/>
                  </a:lnTo>
                  <a:lnTo>
                    <a:pt x="457278" y="229931"/>
                  </a:lnTo>
                  <a:lnTo>
                    <a:pt x="498052" y="206617"/>
                  </a:lnTo>
                  <a:lnTo>
                    <a:pt x="540191" y="184374"/>
                  </a:lnTo>
                  <a:lnTo>
                    <a:pt x="583647" y="163234"/>
                  </a:lnTo>
                  <a:lnTo>
                    <a:pt x="628373" y="143228"/>
                  </a:lnTo>
                  <a:lnTo>
                    <a:pt x="674322" y="124389"/>
                  </a:lnTo>
                  <a:lnTo>
                    <a:pt x="721447" y="106747"/>
                  </a:lnTo>
                  <a:lnTo>
                    <a:pt x="769701" y="90336"/>
                  </a:lnTo>
                  <a:lnTo>
                    <a:pt x="819035" y="75185"/>
                  </a:lnTo>
                  <a:lnTo>
                    <a:pt x="869403" y="61327"/>
                  </a:lnTo>
                  <a:lnTo>
                    <a:pt x="920758" y="48793"/>
                  </a:lnTo>
                  <a:lnTo>
                    <a:pt x="973052" y="37615"/>
                  </a:lnTo>
                  <a:lnTo>
                    <a:pt x="1026238" y="27826"/>
                  </a:lnTo>
                  <a:lnTo>
                    <a:pt x="1080269" y="19455"/>
                  </a:lnTo>
                  <a:lnTo>
                    <a:pt x="1135097" y="12535"/>
                  </a:lnTo>
                  <a:lnTo>
                    <a:pt x="1190676" y="7098"/>
                  </a:lnTo>
                  <a:lnTo>
                    <a:pt x="1246957" y="3176"/>
                  </a:lnTo>
                  <a:lnTo>
                    <a:pt x="1303894" y="799"/>
                  </a:lnTo>
                  <a:lnTo>
                    <a:pt x="1361439" y="0"/>
                  </a:lnTo>
                  <a:lnTo>
                    <a:pt x="1418985" y="799"/>
                  </a:lnTo>
                  <a:lnTo>
                    <a:pt x="1475921" y="3176"/>
                  </a:lnTo>
                  <a:lnTo>
                    <a:pt x="1532201" y="7098"/>
                  </a:lnTo>
                  <a:lnTo>
                    <a:pt x="1587778" y="12535"/>
                  </a:lnTo>
                  <a:lnTo>
                    <a:pt x="1642604" y="19455"/>
                  </a:lnTo>
                  <a:lnTo>
                    <a:pt x="1696633" y="27826"/>
                  </a:lnTo>
                  <a:lnTo>
                    <a:pt x="1749816" y="37615"/>
                  </a:lnTo>
                  <a:lnTo>
                    <a:pt x="1802107" y="48793"/>
                  </a:lnTo>
                  <a:lnTo>
                    <a:pt x="1853459" y="61327"/>
                  </a:lnTo>
                  <a:lnTo>
                    <a:pt x="1903823" y="75185"/>
                  </a:lnTo>
                  <a:lnTo>
                    <a:pt x="1953154" y="90336"/>
                  </a:lnTo>
                  <a:lnTo>
                    <a:pt x="2001403" y="106747"/>
                  </a:lnTo>
                  <a:lnTo>
                    <a:pt x="2048524" y="124389"/>
                  </a:lnTo>
                  <a:lnTo>
                    <a:pt x="2094468" y="143228"/>
                  </a:lnTo>
                  <a:lnTo>
                    <a:pt x="2139190" y="163234"/>
                  </a:lnTo>
                  <a:lnTo>
                    <a:pt x="2182642" y="184374"/>
                  </a:lnTo>
                  <a:lnTo>
                    <a:pt x="2224776" y="206617"/>
                  </a:lnTo>
                  <a:lnTo>
                    <a:pt x="2265545" y="229931"/>
                  </a:lnTo>
                  <a:lnTo>
                    <a:pt x="2304902" y="254285"/>
                  </a:lnTo>
                  <a:lnTo>
                    <a:pt x="2342800" y="279647"/>
                  </a:lnTo>
                  <a:lnTo>
                    <a:pt x="2379191" y="305986"/>
                  </a:lnTo>
                  <a:lnTo>
                    <a:pt x="2414028" y="333269"/>
                  </a:lnTo>
                  <a:lnTo>
                    <a:pt x="2447265" y="361465"/>
                  </a:lnTo>
                  <a:lnTo>
                    <a:pt x="2478853" y="390543"/>
                  </a:lnTo>
                  <a:lnTo>
                    <a:pt x="2508745" y="420471"/>
                  </a:lnTo>
                  <a:lnTo>
                    <a:pt x="2536895" y="451216"/>
                  </a:lnTo>
                  <a:lnTo>
                    <a:pt x="2563255" y="482749"/>
                  </a:lnTo>
                  <a:lnTo>
                    <a:pt x="2587777" y="515036"/>
                  </a:lnTo>
                  <a:lnTo>
                    <a:pt x="2610415" y="548046"/>
                  </a:lnTo>
                  <a:lnTo>
                    <a:pt x="2631122" y="581749"/>
                  </a:lnTo>
                  <a:lnTo>
                    <a:pt x="2649849" y="616111"/>
                  </a:lnTo>
                  <a:lnTo>
                    <a:pt x="2666550" y="651101"/>
                  </a:lnTo>
                  <a:lnTo>
                    <a:pt x="2681177" y="686688"/>
                  </a:lnTo>
                  <a:lnTo>
                    <a:pt x="2693684" y="722841"/>
                  </a:lnTo>
                  <a:lnTo>
                    <a:pt x="2704023" y="759526"/>
                  </a:lnTo>
                  <a:lnTo>
                    <a:pt x="2718007" y="834371"/>
                  </a:lnTo>
                  <a:lnTo>
                    <a:pt x="2721558" y="872467"/>
                  </a:lnTo>
                  <a:lnTo>
                    <a:pt x="2722753" y="910970"/>
                  </a:lnTo>
                  <a:lnTo>
                    <a:pt x="2721558" y="949483"/>
                  </a:lnTo>
                  <a:lnTo>
                    <a:pt x="2718007" y="987587"/>
                  </a:lnTo>
                  <a:lnTo>
                    <a:pt x="2712146" y="1025252"/>
                  </a:lnTo>
                  <a:lnTo>
                    <a:pt x="2693684" y="1099138"/>
                  </a:lnTo>
                  <a:lnTo>
                    <a:pt x="2681177" y="1135295"/>
                  </a:lnTo>
                  <a:lnTo>
                    <a:pt x="2666550" y="1170886"/>
                  </a:lnTo>
                  <a:lnTo>
                    <a:pt x="2649849" y="1205880"/>
                  </a:lnTo>
                  <a:lnTo>
                    <a:pt x="2631122" y="1240245"/>
                  </a:lnTo>
                  <a:lnTo>
                    <a:pt x="2610415" y="1273949"/>
                  </a:lnTo>
                  <a:lnTo>
                    <a:pt x="2587777" y="1306960"/>
                  </a:lnTo>
                  <a:lnTo>
                    <a:pt x="2563255" y="1339248"/>
                  </a:lnTo>
                  <a:lnTo>
                    <a:pt x="2536895" y="1370781"/>
                  </a:lnTo>
                  <a:lnTo>
                    <a:pt x="2508745" y="1401527"/>
                  </a:lnTo>
                  <a:lnTo>
                    <a:pt x="2478853" y="1431453"/>
                  </a:lnTo>
                  <a:lnTo>
                    <a:pt x="2447265" y="1460530"/>
                  </a:lnTo>
                  <a:lnTo>
                    <a:pt x="2414028" y="1488725"/>
                  </a:lnTo>
                  <a:lnTo>
                    <a:pt x="2379191" y="1516006"/>
                  </a:lnTo>
                  <a:lnTo>
                    <a:pt x="2342800" y="1542342"/>
                  </a:lnTo>
                  <a:lnTo>
                    <a:pt x="2304902" y="1567702"/>
                  </a:lnTo>
                  <a:lnTo>
                    <a:pt x="2265545" y="1592053"/>
                  </a:lnTo>
                  <a:lnTo>
                    <a:pt x="2224776" y="1615365"/>
                  </a:lnTo>
                  <a:lnTo>
                    <a:pt x="2182642" y="1637605"/>
                  </a:lnTo>
                  <a:lnTo>
                    <a:pt x="2139190" y="1658742"/>
                  </a:lnTo>
                  <a:lnTo>
                    <a:pt x="2094468" y="1678744"/>
                  </a:lnTo>
                  <a:lnTo>
                    <a:pt x="2048524" y="1697580"/>
                  </a:lnTo>
                  <a:lnTo>
                    <a:pt x="2001403" y="1715218"/>
                  </a:lnTo>
                  <a:lnTo>
                    <a:pt x="1953154" y="1731627"/>
                  </a:lnTo>
                  <a:lnTo>
                    <a:pt x="1903823" y="1746775"/>
                  </a:lnTo>
                  <a:lnTo>
                    <a:pt x="1853459" y="1760630"/>
                  </a:lnTo>
                  <a:lnTo>
                    <a:pt x="1802107" y="1773161"/>
                  </a:lnTo>
                  <a:lnTo>
                    <a:pt x="1749816" y="1784336"/>
                  </a:lnTo>
                  <a:lnTo>
                    <a:pt x="1696633" y="1794123"/>
                  </a:lnTo>
                  <a:lnTo>
                    <a:pt x="1642604" y="1802492"/>
                  </a:lnTo>
                  <a:lnTo>
                    <a:pt x="1587778" y="1809409"/>
                  </a:lnTo>
                  <a:lnTo>
                    <a:pt x="1532201" y="1814845"/>
                  </a:lnTo>
                  <a:lnTo>
                    <a:pt x="1475921" y="1818766"/>
                  </a:lnTo>
                  <a:lnTo>
                    <a:pt x="1418985" y="1821142"/>
                  </a:lnTo>
                  <a:lnTo>
                    <a:pt x="1361439" y="1821941"/>
                  </a:lnTo>
                  <a:lnTo>
                    <a:pt x="1303894" y="1821142"/>
                  </a:lnTo>
                  <a:lnTo>
                    <a:pt x="1246957" y="1818766"/>
                  </a:lnTo>
                  <a:lnTo>
                    <a:pt x="1190676" y="1814845"/>
                  </a:lnTo>
                  <a:lnTo>
                    <a:pt x="1135097" y="1809409"/>
                  </a:lnTo>
                  <a:lnTo>
                    <a:pt x="1080269" y="1802492"/>
                  </a:lnTo>
                  <a:lnTo>
                    <a:pt x="1026238" y="1794123"/>
                  </a:lnTo>
                  <a:lnTo>
                    <a:pt x="973052" y="1784336"/>
                  </a:lnTo>
                  <a:lnTo>
                    <a:pt x="920758" y="1773161"/>
                  </a:lnTo>
                  <a:lnTo>
                    <a:pt x="869403" y="1760630"/>
                  </a:lnTo>
                  <a:lnTo>
                    <a:pt x="819035" y="1746775"/>
                  </a:lnTo>
                  <a:lnTo>
                    <a:pt x="769701" y="1731627"/>
                  </a:lnTo>
                  <a:lnTo>
                    <a:pt x="721447" y="1715218"/>
                  </a:lnTo>
                  <a:lnTo>
                    <a:pt x="674322" y="1697580"/>
                  </a:lnTo>
                  <a:lnTo>
                    <a:pt x="628373" y="1678744"/>
                  </a:lnTo>
                  <a:lnTo>
                    <a:pt x="583647" y="1658742"/>
                  </a:lnTo>
                  <a:lnTo>
                    <a:pt x="540191" y="1637605"/>
                  </a:lnTo>
                  <a:lnTo>
                    <a:pt x="498052" y="1615365"/>
                  </a:lnTo>
                  <a:lnTo>
                    <a:pt x="457278" y="1592053"/>
                  </a:lnTo>
                  <a:lnTo>
                    <a:pt x="417916" y="1567702"/>
                  </a:lnTo>
                  <a:lnTo>
                    <a:pt x="380014" y="1542342"/>
                  </a:lnTo>
                  <a:lnTo>
                    <a:pt x="343617" y="1516006"/>
                  </a:lnTo>
                  <a:lnTo>
                    <a:pt x="308775" y="1488725"/>
                  </a:lnTo>
                  <a:lnTo>
                    <a:pt x="275534" y="1460530"/>
                  </a:lnTo>
                  <a:lnTo>
                    <a:pt x="243941" y="1431453"/>
                  </a:lnTo>
                  <a:lnTo>
                    <a:pt x="214044" y="1401527"/>
                  </a:lnTo>
                  <a:lnTo>
                    <a:pt x="185890" y="1370781"/>
                  </a:lnTo>
                  <a:lnTo>
                    <a:pt x="159526" y="1339248"/>
                  </a:lnTo>
                  <a:lnTo>
                    <a:pt x="134999" y="1306960"/>
                  </a:lnTo>
                  <a:lnTo>
                    <a:pt x="112357" y="1273949"/>
                  </a:lnTo>
                  <a:lnTo>
                    <a:pt x="91648" y="1240245"/>
                  </a:lnTo>
                  <a:lnTo>
                    <a:pt x="72917" y="1205880"/>
                  </a:lnTo>
                  <a:lnTo>
                    <a:pt x="56213" y="1170886"/>
                  </a:lnTo>
                  <a:lnTo>
                    <a:pt x="41583" y="1135295"/>
                  </a:lnTo>
                  <a:lnTo>
                    <a:pt x="29074" y="1099138"/>
                  </a:lnTo>
                  <a:lnTo>
                    <a:pt x="18733" y="1062446"/>
                  </a:lnTo>
                  <a:lnTo>
                    <a:pt x="4746" y="987587"/>
                  </a:lnTo>
                  <a:lnTo>
                    <a:pt x="1194" y="949483"/>
                  </a:lnTo>
                  <a:lnTo>
                    <a:pt x="0" y="910970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891977" y="2924048"/>
            <a:ext cx="1706245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Жилищно- коммунальное </a:t>
            </a:r>
            <a:r>
              <a:rPr sz="2000" b="1" spc="-10" dirty="0" err="1">
                <a:solidFill>
                  <a:srgbClr val="0000FF"/>
                </a:solidFill>
                <a:latin typeface="Times New Roman"/>
                <a:cs typeface="Times New Roman"/>
              </a:rPr>
              <a:t>хозяйство</a:t>
            </a: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7940" y="2696939"/>
            <a:ext cx="2541143" cy="205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Pixel\Downloads\image-07-12-24-11-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742325" cy="304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70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55" y="22253"/>
            <a:ext cx="9050745" cy="1236876"/>
            <a:chOff x="0" y="25"/>
            <a:chExt cx="9144000" cy="1210539"/>
          </a:xfrm>
        </p:grpSpPr>
        <p:sp>
          <p:nvSpPr>
            <p:cNvPr id="3" name="object 3"/>
            <p:cNvSpPr/>
            <p:nvPr/>
          </p:nvSpPr>
          <p:spPr>
            <a:xfrm>
              <a:off x="0" y="1191514"/>
              <a:ext cx="9144000" cy="19050"/>
            </a:xfrm>
            <a:custGeom>
              <a:avLst/>
              <a:gdLst/>
              <a:ahLst/>
              <a:cxnLst/>
              <a:rect l="l" t="t" r="r" b="b"/>
              <a:pathLst>
                <a:path w="9144000" h="19050">
                  <a:moveTo>
                    <a:pt x="0" y="19050"/>
                  </a:moveTo>
                  <a:lnTo>
                    <a:pt x="9144000" y="1905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"/>
              <a:ext cx="9144000" cy="11914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25"/>
              <a:ext cx="9144000" cy="1191895"/>
            </a:xfrm>
            <a:custGeom>
              <a:avLst/>
              <a:gdLst/>
              <a:ahLst/>
              <a:cxnLst/>
              <a:rect l="l" t="t" r="r" b="b"/>
              <a:pathLst>
                <a:path w="9144000" h="1191895">
                  <a:moveTo>
                    <a:pt x="0" y="1191488"/>
                  </a:moveTo>
                  <a:lnTo>
                    <a:pt x="9144000" y="1191488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191488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9953" y="209804"/>
            <a:ext cx="8575447" cy="38055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7940" algn="ctr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 err="1">
                <a:latin typeface="Century Schoolbook" panose="02040604050505020304" pitchFamily="18" charset="0"/>
                <a:cs typeface="Bookman Old Style"/>
              </a:rPr>
              <a:t>Муниципальная</a:t>
            </a:r>
            <a:r>
              <a:rPr sz="1600" b="1" i="1" spc="-55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600" b="1" i="1" dirty="0" err="1" smtClean="0">
                <a:latin typeface="Century Schoolbook" panose="02040604050505020304" pitchFamily="18" charset="0"/>
                <a:cs typeface="Bookman Old Style"/>
              </a:rPr>
              <a:t>программа</a:t>
            </a:r>
            <a:endParaRPr sz="1600" i="1" dirty="0">
              <a:latin typeface="Century Schoolbook" panose="02040604050505020304" pitchFamily="18" charset="0"/>
              <a:cs typeface="Bookman Old Style"/>
            </a:endParaRPr>
          </a:p>
          <a:p>
            <a:pPr marR="26034" algn="ctr">
              <a:lnSpc>
                <a:spcPts val="1914"/>
              </a:lnSpc>
            </a:pPr>
            <a:r>
              <a:rPr sz="1600" b="1" i="1" spc="-10" dirty="0">
                <a:latin typeface="Century Schoolbook" panose="02040604050505020304" pitchFamily="18" charset="0"/>
                <a:cs typeface="Bookman Old Style"/>
              </a:rPr>
              <a:t>«</a:t>
            </a:r>
            <a:r>
              <a:rPr sz="1600" b="1" i="1" spc="-10" dirty="0" err="1">
                <a:latin typeface="Century Schoolbook" panose="02040604050505020304" pitchFamily="18" charset="0"/>
                <a:cs typeface="Bookman Old Style"/>
              </a:rPr>
              <a:t>Благоустройство</a:t>
            </a:r>
            <a:r>
              <a:rPr sz="1600" b="1" i="1" spc="-25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lang="ru-RU" sz="1600" b="1" i="1" dirty="0" smtClean="0">
                <a:latin typeface="Century Schoolbook" panose="02040604050505020304" pitchFamily="18" charset="0"/>
                <a:cs typeface="Bookman Old Style"/>
              </a:rPr>
              <a:t>территории муниципального образование </a:t>
            </a:r>
            <a:r>
              <a:rPr lang="ru-RU" sz="1600" b="1" i="1" dirty="0" err="1" smtClean="0">
                <a:latin typeface="Century Schoolbook" panose="02040604050505020304" pitchFamily="18" charset="0"/>
                <a:cs typeface="Bookman Old Style"/>
              </a:rPr>
              <a:t>Зуйское</a:t>
            </a:r>
            <a:r>
              <a:rPr lang="ru-RU" sz="1600" b="1" i="1" dirty="0" smtClean="0">
                <a:latin typeface="Century Schoolbook" panose="02040604050505020304" pitchFamily="18" charset="0"/>
                <a:cs typeface="Bookman Old Style"/>
              </a:rPr>
              <a:t> сельское поселение Белогорского района Республики Крым</a:t>
            </a:r>
            <a:r>
              <a:rPr sz="1600" b="1" i="1" dirty="0" smtClean="0">
                <a:latin typeface="Century Schoolbook" panose="02040604050505020304" pitchFamily="18" charset="0"/>
                <a:cs typeface="Bookman Old Style"/>
              </a:rPr>
              <a:t>»</a:t>
            </a:r>
            <a:r>
              <a:rPr sz="1600" b="1" i="1" spc="-20" dirty="0" smtClean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600" b="1" i="1" dirty="0" err="1">
                <a:latin typeface="Century Schoolbook" panose="02040604050505020304" pitchFamily="18" charset="0"/>
                <a:cs typeface="Bookman Old Style"/>
              </a:rPr>
              <a:t>на</a:t>
            </a:r>
            <a:r>
              <a:rPr sz="1600" b="1" i="1" spc="-35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600" b="1" i="1" spc="-10" dirty="0" smtClean="0">
                <a:latin typeface="Century Schoolbook" panose="02040604050505020304" pitchFamily="18" charset="0"/>
                <a:cs typeface="Bookman Old Style"/>
              </a:rPr>
              <a:t>20</a:t>
            </a:r>
            <a:r>
              <a:rPr lang="ru-RU" sz="1600" b="1" i="1" spc="-10" dirty="0" smtClean="0">
                <a:latin typeface="Century Schoolbook" panose="02040604050505020304" pitchFamily="18" charset="0"/>
                <a:cs typeface="Bookman Old Style"/>
              </a:rPr>
              <a:t>25</a:t>
            </a:r>
            <a:r>
              <a:rPr sz="1600" b="1" i="1" spc="-5" dirty="0" smtClean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600" b="1" i="1" spc="-20" dirty="0" smtClean="0">
                <a:latin typeface="Century Schoolbook" panose="02040604050505020304" pitchFamily="18" charset="0"/>
                <a:cs typeface="Bookman Old Style"/>
              </a:rPr>
              <a:t>год</a:t>
            </a:r>
            <a:r>
              <a:rPr lang="ru-RU" sz="1600" b="1" i="1" spc="-20" dirty="0" smtClean="0">
                <a:latin typeface="Century Schoolbook" panose="02040604050505020304" pitchFamily="18" charset="0"/>
                <a:cs typeface="Bookman Old Style"/>
              </a:rPr>
              <a:t> и плановый период 2026 и 2027 годов»</a:t>
            </a:r>
            <a:endParaRPr sz="1600" i="1" dirty="0">
              <a:latin typeface="Century Schoolbook" panose="02040604050505020304" pitchFamily="18" charset="0"/>
              <a:cs typeface="Bookman Old Style"/>
            </a:endParaRPr>
          </a:p>
          <a:p>
            <a:pPr algn="ctr"/>
            <a:endParaRPr lang="ru-RU" sz="1400" b="1" i="1" dirty="0" smtClean="0">
              <a:solidFill>
                <a:srgbClr val="660066"/>
              </a:solidFill>
              <a:uFill>
                <a:solidFill>
                  <a:srgbClr val="660066"/>
                </a:solidFill>
              </a:uFill>
              <a:latin typeface="Century Schoolbook" panose="02040604050505020304" pitchFamily="18" charset="0"/>
              <a:cs typeface="Bookman Old Style"/>
            </a:endParaRPr>
          </a:p>
          <a:p>
            <a:pPr algn="ctr"/>
            <a:r>
              <a:rPr sz="1400" b="1" i="1" dirty="0" err="1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Цель</a:t>
            </a:r>
            <a:r>
              <a:rPr sz="1400" b="1" i="1" spc="-45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реализации</a:t>
            </a:r>
            <a:r>
              <a:rPr sz="1400" b="1" i="1" spc="-55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spc="-10" dirty="0" err="1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муниципальной</a:t>
            </a:r>
            <a:r>
              <a:rPr sz="1400" b="1" i="1" spc="-80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dirty="0" err="1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программы</a:t>
            </a:r>
            <a:r>
              <a:rPr sz="1400" b="0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Bookman Old Style"/>
                <a:cs typeface="Bookman Old Style"/>
              </a:rPr>
              <a:t>:</a:t>
            </a:r>
            <a:r>
              <a:rPr lang="ru-RU" sz="1400" b="0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Bookman Old Style"/>
                <a:cs typeface="Bookman Old Style"/>
              </a:rPr>
              <a:t> </a:t>
            </a:r>
          </a:p>
          <a:p>
            <a:endParaRPr lang="ru-RU" sz="1400" b="0" u="sng" dirty="0" smtClean="0">
              <a:solidFill>
                <a:srgbClr val="660066"/>
              </a:solidFill>
              <a:uFill>
                <a:solidFill>
                  <a:srgbClr val="660066"/>
                </a:solidFill>
              </a:uFill>
              <a:latin typeface="Bookman Old Style"/>
              <a:cs typeface="Bookman Old Style"/>
            </a:endParaRP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</a:rPr>
              <a:t>- </a:t>
            </a:r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Совершенствование 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системы комплексного благоустройства муниципального образования </a:t>
            </a:r>
            <a:r>
              <a:rPr lang="ru-RU" sz="1400" i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Зуйское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сельского поселения;</a:t>
            </a:r>
          </a:p>
          <a:p>
            <a:pPr algn="just"/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- Повышение уровня внешнего благоустройства и санитарного содержания населенных пунктов Зуйского сельского поселения Белогорского района Республики Крым; </a:t>
            </a:r>
          </a:p>
          <a:p>
            <a:pPr algn="just"/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-  Совершенствование эстетического вида Зуйского сельского поселения, создание гармоничной архитектурно-ландшафтной среды - Активизации работ по благоустройству территории поселения в границах населенных пунктов, </a:t>
            </a:r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ремонт и реконструкции 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систем наружного освещения улиц населенных пунктов;</a:t>
            </a:r>
          </a:p>
          <a:p>
            <a:pPr algn="just"/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- Повышение общего уровня благоустройства поселения</a:t>
            </a:r>
            <a:endParaRPr sz="1550" i="1" dirty="0">
              <a:solidFill>
                <a:srgbClr val="002060"/>
              </a:solidFill>
              <a:latin typeface="Century Schoolbook" panose="02040604050505020304" pitchFamily="18" charset="0"/>
              <a:cs typeface="Bookman Old Style"/>
            </a:endParaRPr>
          </a:p>
          <a:p>
            <a:pPr marL="3437254">
              <a:lnSpc>
                <a:spcPct val="100000"/>
              </a:lnSpc>
              <a:spcBef>
                <a:spcPts val="30"/>
              </a:spcBef>
            </a:pPr>
            <a:r>
              <a:rPr sz="1500" i="1" dirty="0" smtClean="0">
                <a:solidFill>
                  <a:srgbClr val="49452A"/>
                </a:solidFill>
                <a:latin typeface="Times New Roman"/>
                <a:cs typeface="Times New Roman"/>
              </a:rPr>
              <a:t>.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pic>
        <p:nvPicPr>
          <p:cNvPr id="4098" name="Picture 2" descr="C:\Users\User\Downloads\20220415_151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05" y="3984204"/>
            <a:ext cx="2722296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Pixel\Downloads\image-07-12-24-11-55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933404"/>
            <a:ext cx="2209800" cy="25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ixel\Downloads\image-07-12-24-11-55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33404"/>
            <a:ext cx="2607276" cy="253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22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76610" y="1742651"/>
            <a:ext cx="5309974" cy="3352800"/>
            <a:chOff x="3639184" y="2114988"/>
            <a:chExt cx="5060315" cy="4332294"/>
          </a:xfrm>
        </p:grpSpPr>
        <p:sp>
          <p:nvSpPr>
            <p:cNvPr id="3" name="object 3"/>
            <p:cNvSpPr/>
            <p:nvPr/>
          </p:nvSpPr>
          <p:spPr>
            <a:xfrm>
              <a:off x="3651884" y="2114988"/>
              <a:ext cx="5047615" cy="4276724"/>
            </a:xfrm>
            <a:custGeom>
              <a:avLst/>
              <a:gdLst/>
              <a:ahLst/>
              <a:cxnLst/>
              <a:rect l="l" t="t" r="r" b="b"/>
              <a:pathLst>
                <a:path w="5047615" h="4276725">
                  <a:moveTo>
                    <a:pt x="4334891" y="0"/>
                  </a:moveTo>
                  <a:lnTo>
                    <a:pt x="712724" y="0"/>
                  </a:lnTo>
                  <a:lnTo>
                    <a:pt x="663918" y="1644"/>
                  </a:lnTo>
                  <a:lnTo>
                    <a:pt x="615996" y="6507"/>
                  </a:lnTo>
                  <a:lnTo>
                    <a:pt x="569064" y="14482"/>
                  </a:lnTo>
                  <a:lnTo>
                    <a:pt x="523228" y="25462"/>
                  </a:lnTo>
                  <a:lnTo>
                    <a:pt x="478594" y="39343"/>
                  </a:lnTo>
                  <a:lnTo>
                    <a:pt x="435268" y="56016"/>
                  </a:lnTo>
                  <a:lnTo>
                    <a:pt x="393357" y="75377"/>
                  </a:lnTo>
                  <a:lnTo>
                    <a:pt x="352965" y="97319"/>
                  </a:lnTo>
                  <a:lnTo>
                    <a:pt x="314200" y="121736"/>
                  </a:lnTo>
                  <a:lnTo>
                    <a:pt x="277168" y="148521"/>
                  </a:lnTo>
                  <a:lnTo>
                    <a:pt x="241974" y="177568"/>
                  </a:lnTo>
                  <a:lnTo>
                    <a:pt x="208724" y="208772"/>
                  </a:lnTo>
                  <a:lnTo>
                    <a:pt x="177525" y="242025"/>
                  </a:lnTo>
                  <a:lnTo>
                    <a:pt x="148482" y="277222"/>
                  </a:lnTo>
                  <a:lnTo>
                    <a:pt x="121702" y="314256"/>
                  </a:lnTo>
                  <a:lnTo>
                    <a:pt x="97291" y="353022"/>
                  </a:lnTo>
                  <a:lnTo>
                    <a:pt x="75354" y="393412"/>
                  </a:lnTo>
                  <a:lnTo>
                    <a:pt x="55999" y="435322"/>
                  </a:lnTo>
                  <a:lnTo>
                    <a:pt x="39330" y="478644"/>
                  </a:lnTo>
                  <a:lnTo>
                    <a:pt x="25454" y="523272"/>
                  </a:lnTo>
                  <a:lnTo>
                    <a:pt x="14477" y="569100"/>
                  </a:lnTo>
                  <a:lnTo>
                    <a:pt x="6504" y="616022"/>
                  </a:lnTo>
                  <a:lnTo>
                    <a:pt x="1643" y="663932"/>
                  </a:lnTo>
                  <a:lnTo>
                    <a:pt x="0" y="712723"/>
                  </a:lnTo>
                  <a:lnTo>
                    <a:pt x="0" y="3563683"/>
                  </a:lnTo>
                  <a:lnTo>
                    <a:pt x="1643" y="3612482"/>
                  </a:lnTo>
                  <a:lnTo>
                    <a:pt x="6504" y="3660398"/>
                  </a:lnTo>
                  <a:lnTo>
                    <a:pt x="14477" y="3707325"/>
                  </a:lnTo>
                  <a:lnTo>
                    <a:pt x="25454" y="3753158"/>
                  </a:lnTo>
                  <a:lnTo>
                    <a:pt x="39330" y="3797789"/>
                  </a:lnTo>
                  <a:lnTo>
                    <a:pt x="55999" y="3841114"/>
                  </a:lnTo>
                  <a:lnTo>
                    <a:pt x="75354" y="3883025"/>
                  </a:lnTo>
                  <a:lnTo>
                    <a:pt x="97291" y="3923416"/>
                  </a:lnTo>
                  <a:lnTo>
                    <a:pt x="121702" y="3962182"/>
                  </a:lnTo>
                  <a:lnTo>
                    <a:pt x="148482" y="3999216"/>
                  </a:lnTo>
                  <a:lnTo>
                    <a:pt x="177525" y="4034413"/>
                  </a:lnTo>
                  <a:lnTo>
                    <a:pt x="208724" y="4067665"/>
                  </a:lnTo>
                  <a:lnTo>
                    <a:pt x="241974" y="4098867"/>
                  </a:lnTo>
                  <a:lnTo>
                    <a:pt x="277168" y="4127913"/>
                  </a:lnTo>
                  <a:lnTo>
                    <a:pt x="314200" y="4154696"/>
                  </a:lnTo>
                  <a:lnTo>
                    <a:pt x="352965" y="4179111"/>
                  </a:lnTo>
                  <a:lnTo>
                    <a:pt x="393357" y="4201051"/>
                  </a:lnTo>
                  <a:lnTo>
                    <a:pt x="435268" y="4220410"/>
                  </a:lnTo>
                  <a:lnTo>
                    <a:pt x="478594" y="4237082"/>
                  </a:lnTo>
                  <a:lnTo>
                    <a:pt x="523228" y="4250960"/>
                  </a:lnTo>
                  <a:lnTo>
                    <a:pt x="569064" y="4261940"/>
                  </a:lnTo>
                  <a:lnTo>
                    <a:pt x="615996" y="4269913"/>
                  </a:lnTo>
                  <a:lnTo>
                    <a:pt x="663918" y="4274775"/>
                  </a:lnTo>
                  <a:lnTo>
                    <a:pt x="712724" y="4276420"/>
                  </a:lnTo>
                  <a:lnTo>
                    <a:pt x="4334891" y="4276420"/>
                  </a:lnTo>
                  <a:lnTo>
                    <a:pt x="4383682" y="4274775"/>
                  </a:lnTo>
                  <a:lnTo>
                    <a:pt x="4431592" y="4269913"/>
                  </a:lnTo>
                  <a:lnTo>
                    <a:pt x="4478514" y="4261940"/>
                  </a:lnTo>
                  <a:lnTo>
                    <a:pt x="4524342" y="4250960"/>
                  </a:lnTo>
                  <a:lnTo>
                    <a:pt x="4568970" y="4237082"/>
                  </a:lnTo>
                  <a:lnTo>
                    <a:pt x="4612292" y="4220410"/>
                  </a:lnTo>
                  <a:lnTo>
                    <a:pt x="4654202" y="4201051"/>
                  </a:lnTo>
                  <a:lnTo>
                    <a:pt x="4694592" y="4179111"/>
                  </a:lnTo>
                  <a:lnTo>
                    <a:pt x="4733358" y="4154696"/>
                  </a:lnTo>
                  <a:lnTo>
                    <a:pt x="4770392" y="4127913"/>
                  </a:lnTo>
                  <a:lnTo>
                    <a:pt x="4805589" y="4098867"/>
                  </a:lnTo>
                  <a:lnTo>
                    <a:pt x="4838842" y="4067665"/>
                  </a:lnTo>
                  <a:lnTo>
                    <a:pt x="4870046" y="4034413"/>
                  </a:lnTo>
                  <a:lnTo>
                    <a:pt x="4899093" y="3999216"/>
                  </a:lnTo>
                  <a:lnTo>
                    <a:pt x="4925878" y="3962182"/>
                  </a:lnTo>
                  <a:lnTo>
                    <a:pt x="4950295" y="3923416"/>
                  </a:lnTo>
                  <a:lnTo>
                    <a:pt x="4972237" y="3883025"/>
                  </a:lnTo>
                  <a:lnTo>
                    <a:pt x="4991598" y="3841114"/>
                  </a:lnTo>
                  <a:lnTo>
                    <a:pt x="5008271" y="3797789"/>
                  </a:lnTo>
                  <a:lnTo>
                    <a:pt x="5022152" y="3753158"/>
                  </a:lnTo>
                  <a:lnTo>
                    <a:pt x="5033132" y="3707325"/>
                  </a:lnTo>
                  <a:lnTo>
                    <a:pt x="5041107" y="3660398"/>
                  </a:lnTo>
                  <a:lnTo>
                    <a:pt x="5045970" y="3612482"/>
                  </a:lnTo>
                  <a:lnTo>
                    <a:pt x="5047615" y="3563683"/>
                  </a:lnTo>
                  <a:lnTo>
                    <a:pt x="5047615" y="712723"/>
                  </a:lnTo>
                  <a:lnTo>
                    <a:pt x="5045970" y="663932"/>
                  </a:lnTo>
                  <a:lnTo>
                    <a:pt x="5041107" y="616022"/>
                  </a:lnTo>
                  <a:lnTo>
                    <a:pt x="5033132" y="569100"/>
                  </a:lnTo>
                  <a:lnTo>
                    <a:pt x="5022152" y="523272"/>
                  </a:lnTo>
                  <a:lnTo>
                    <a:pt x="5008271" y="478644"/>
                  </a:lnTo>
                  <a:lnTo>
                    <a:pt x="4991598" y="435322"/>
                  </a:lnTo>
                  <a:lnTo>
                    <a:pt x="4972237" y="393412"/>
                  </a:lnTo>
                  <a:lnTo>
                    <a:pt x="4950295" y="353022"/>
                  </a:lnTo>
                  <a:lnTo>
                    <a:pt x="4925878" y="314256"/>
                  </a:lnTo>
                  <a:lnTo>
                    <a:pt x="4899093" y="277222"/>
                  </a:lnTo>
                  <a:lnTo>
                    <a:pt x="4870046" y="242025"/>
                  </a:lnTo>
                  <a:lnTo>
                    <a:pt x="4838842" y="208772"/>
                  </a:lnTo>
                  <a:lnTo>
                    <a:pt x="4805589" y="177568"/>
                  </a:lnTo>
                  <a:lnTo>
                    <a:pt x="4770392" y="148521"/>
                  </a:lnTo>
                  <a:lnTo>
                    <a:pt x="4733358" y="121736"/>
                  </a:lnTo>
                  <a:lnTo>
                    <a:pt x="4694592" y="97319"/>
                  </a:lnTo>
                  <a:lnTo>
                    <a:pt x="4654202" y="75377"/>
                  </a:lnTo>
                  <a:lnTo>
                    <a:pt x="4612292" y="56016"/>
                  </a:lnTo>
                  <a:lnTo>
                    <a:pt x="4568970" y="39343"/>
                  </a:lnTo>
                  <a:lnTo>
                    <a:pt x="4524342" y="25462"/>
                  </a:lnTo>
                  <a:lnTo>
                    <a:pt x="4478514" y="14482"/>
                  </a:lnTo>
                  <a:lnTo>
                    <a:pt x="4431592" y="6507"/>
                  </a:lnTo>
                  <a:lnTo>
                    <a:pt x="4383682" y="1644"/>
                  </a:lnTo>
                  <a:lnTo>
                    <a:pt x="4334891" y="0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39184" y="2170557"/>
              <a:ext cx="5047615" cy="4276725"/>
            </a:xfrm>
            <a:custGeom>
              <a:avLst/>
              <a:gdLst/>
              <a:ahLst/>
              <a:cxnLst/>
              <a:rect l="l" t="t" r="r" b="b"/>
              <a:pathLst>
                <a:path w="5047615" h="4276725">
                  <a:moveTo>
                    <a:pt x="0" y="712723"/>
                  </a:moveTo>
                  <a:lnTo>
                    <a:pt x="1643" y="663932"/>
                  </a:lnTo>
                  <a:lnTo>
                    <a:pt x="6504" y="616022"/>
                  </a:lnTo>
                  <a:lnTo>
                    <a:pt x="14477" y="569100"/>
                  </a:lnTo>
                  <a:lnTo>
                    <a:pt x="25454" y="523272"/>
                  </a:lnTo>
                  <a:lnTo>
                    <a:pt x="39330" y="478644"/>
                  </a:lnTo>
                  <a:lnTo>
                    <a:pt x="55999" y="435322"/>
                  </a:lnTo>
                  <a:lnTo>
                    <a:pt x="75354" y="393412"/>
                  </a:lnTo>
                  <a:lnTo>
                    <a:pt x="97291" y="353022"/>
                  </a:lnTo>
                  <a:lnTo>
                    <a:pt x="121702" y="314256"/>
                  </a:lnTo>
                  <a:lnTo>
                    <a:pt x="148482" y="277222"/>
                  </a:lnTo>
                  <a:lnTo>
                    <a:pt x="177525" y="242025"/>
                  </a:lnTo>
                  <a:lnTo>
                    <a:pt x="208724" y="208772"/>
                  </a:lnTo>
                  <a:lnTo>
                    <a:pt x="241974" y="177568"/>
                  </a:lnTo>
                  <a:lnTo>
                    <a:pt x="277168" y="148521"/>
                  </a:lnTo>
                  <a:lnTo>
                    <a:pt x="314200" y="121736"/>
                  </a:lnTo>
                  <a:lnTo>
                    <a:pt x="352965" y="97319"/>
                  </a:lnTo>
                  <a:lnTo>
                    <a:pt x="393357" y="75377"/>
                  </a:lnTo>
                  <a:lnTo>
                    <a:pt x="435268" y="56016"/>
                  </a:lnTo>
                  <a:lnTo>
                    <a:pt x="478594" y="39343"/>
                  </a:lnTo>
                  <a:lnTo>
                    <a:pt x="523228" y="25462"/>
                  </a:lnTo>
                  <a:lnTo>
                    <a:pt x="569064" y="14482"/>
                  </a:lnTo>
                  <a:lnTo>
                    <a:pt x="615996" y="6507"/>
                  </a:lnTo>
                  <a:lnTo>
                    <a:pt x="663918" y="1644"/>
                  </a:lnTo>
                  <a:lnTo>
                    <a:pt x="712724" y="0"/>
                  </a:lnTo>
                  <a:lnTo>
                    <a:pt x="4334891" y="0"/>
                  </a:lnTo>
                  <a:lnTo>
                    <a:pt x="4383682" y="1644"/>
                  </a:lnTo>
                  <a:lnTo>
                    <a:pt x="4431592" y="6507"/>
                  </a:lnTo>
                  <a:lnTo>
                    <a:pt x="4478514" y="14482"/>
                  </a:lnTo>
                  <a:lnTo>
                    <a:pt x="4524342" y="25462"/>
                  </a:lnTo>
                  <a:lnTo>
                    <a:pt x="4568970" y="39343"/>
                  </a:lnTo>
                  <a:lnTo>
                    <a:pt x="4612292" y="56016"/>
                  </a:lnTo>
                  <a:lnTo>
                    <a:pt x="4654202" y="75377"/>
                  </a:lnTo>
                  <a:lnTo>
                    <a:pt x="4694592" y="97319"/>
                  </a:lnTo>
                  <a:lnTo>
                    <a:pt x="4733358" y="121736"/>
                  </a:lnTo>
                  <a:lnTo>
                    <a:pt x="4770392" y="148521"/>
                  </a:lnTo>
                  <a:lnTo>
                    <a:pt x="4805589" y="177568"/>
                  </a:lnTo>
                  <a:lnTo>
                    <a:pt x="4838842" y="208772"/>
                  </a:lnTo>
                  <a:lnTo>
                    <a:pt x="4870046" y="242025"/>
                  </a:lnTo>
                  <a:lnTo>
                    <a:pt x="4899093" y="277222"/>
                  </a:lnTo>
                  <a:lnTo>
                    <a:pt x="4925878" y="314256"/>
                  </a:lnTo>
                  <a:lnTo>
                    <a:pt x="4950295" y="353022"/>
                  </a:lnTo>
                  <a:lnTo>
                    <a:pt x="4972237" y="393412"/>
                  </a:lnTo>
                  <a:lnTo>
                    <a:pt x="4991598" y="435322"/>
                  </a:lnTo>
                  <a:lnTo>
                    <a:pt x="5008271" y="478644"/>
                  </a:lnTo>
                  <a:lnTo>
                    <a:pt x="5022152" y="523272"/>
                  </a:lnTo>
                  <a:lnTo>
                    <a:pt x="5033132" y="569100"/>
                  </a:lnTo>
                  <a:lnTo>
                    <a:pt x="5041107" y="616022"/>
                  </a:lnTo>
                  <a:lnTo>
                    <a:pt x="5045970" y="663932"/>
                  </a:lnTo>
                  <a:lnTo>
                    <a:pt x="5047615" y="712723"/>
                  </a:lnTo>
                  <a:lnTo>
                    <a:pt x="5047615" y="3563683"/>
                  </a:lnTo>
                  <a:lnTo>
                    <a:pt x="5045970" y="3612482"/>
                  </a:lnTo>
                  <a:lnTo>
                    <a:pt x="5041107" y="3660398"/>
                  </a:lnTo>
                  <a:lnTo>
                    <a:pt x="5033132" y="3707325"/>
                  </a:lnTo>
                  <a:lnTo>
                    <a:pt x="5022152" y="3753158"/>
                  </a:lnTo>
                  <a:lnTo>
                    <a:pt x="5008271" y="3797789"/>
                  </a:lnTo>
                  <a:lnTo>
                    <a:pt x="4991598" y="3841114"/>
                  </a:lnTo>
                  <a:lnTo>
                    <a:pt x="4972237" y="3883025"/>
                  </a:lnTo>
                  <a:lnTo>
                    <a:pt x="4950295" y="3923416"/>
                  </a:lnTo>
                  <a:lnTo>
                    <a:pt x="4925878" y="3962182"/>
                  </a:lnTo>
                  <a:lnTo>
                    <a:pt x="4899093" y="3999216"/>
                  </a:lnTo>
                  <a:lnTo>
                    <a:pt x="4870046" y="4034413"/>
                  </a:lnTo>
                  <a:lnTo>
                    <a:pt x="4838842" y="4067665"/>
                  </a:lnTo>
                  <a:lnTo>
                    <a:pt x="4805589" y="4098867"/>
                  </a:lnTo>
                  <a:lnTo>
                    <a:pt x="4770392" y="4127913"/>
                  </a:lnTo>
                  <a:lnTo>
                    <a:pt x="4733358" y="4154696"/>
                  </a:lnTo>
                  <a:lnTo>
                    <a:pt x="4694592" y="4179111"/>
                  </a:lnTo>
                  <a:lnTo>
                    <a:pt x="4654202" y="4201051"/>
                  </a:lnTo>
                  <a:lnTo>
                    <a:pt x="4612292" y="4220410"/>
                  </a:lnTo>
                  <a:lnTo>
                    <a:pt x="4568970" y="4237082"/>
                  </a:lnTo>
                  <a:lnTo>
                    <a:pt x="4524342" y="4250960"/>
                  </a:lnTo>
                  <a:lnTo>
                    <a:pt x="4478514" y="4261940"/>
                  </a:lnTo>
                  <a:lnTo>
                    <a:pt x="4431592" y="4269913"/>
                  </a:lnTo>
                  <a:lnTo>
                    <a:pt x="4383682" y="4274775"/>
                  </a:lnTo>
                  <a:lnTo>
                    <a:pt x="4334891" y="4276420"/>
                  </a:lnTo>
                  <a:lnTo>
                    <a:pt x="712724" y="4276420"/>
                  </a:lnTo>
                  <a:lnTo>
                    <a:pt x="663918" y="4274775"/>
                  </a:lnTo>
                  <a:lnTo>
                    <a:pt x="615996" y="4269913"/>
                  </a:lnTo>
                  <a:lnTo>
                    <a:pt x="569064" y="4261940"/>
                  </a:lnTo>
                  <a:lnTo>
                    <a:pt x="523228" y="4250960"/>
                  </a:lnTo>
                  <a:lnTo>
                    <a:pt x="478594" y="4237082"/>
                  </a:lnTo>
                  <a:lnTo>
                    <a:pt x="435268" y="4220410"/>
                  </a:lnTo>
                  <a:lnTo>
                    <a:pt x="393357" y="4201051"/>
                  </a:lnTo>
                  <a:lnTo>
                    <a:pt x="352965" y="4179111"/>
                  </a:lnTo>
                  <a:lnTo>
                    <a:pt x="314200" y="4154696"/>
                  </a:lnTo>
                  <a:lnTo>
                    <a:pt x="277168" y="4127913"/>
                  </a:lnTo>
                  <a:lnTo>
                    <a:pt x="241974" y="4098867"/>
                  </a:lnTo>
                  <a:lnTo>
                    <a:pt x="208724" y="4067665"/>
                  </a:lnTo>
                  <a:lnTo>
                    <a:pt x="177525" y="4034413"/>
                  </a:lnTo>
                  <a:lnTo>
                    <a:pt x="148482" y="3999216"/>
                  </a:lnTo>
                  <a:lnTo>
                    <a:pt x="121702" y="3962182"/>
                  </a:lnTo>
                  <a:lnTo>
                    <a:pt x="97291" y="3923416"/>
                  </a:lnTo>
                  <a:lnTo>
                    <a:pt x="75354" y="3883025"/>
                  </a:lnTo>
                  <a:lnTo>
                    <a:pt x="55999" y="3841114"/>
                  </a:lnTo>
                  <a:lnTo>
                    <a:pt x="39330" y="3797789"/>
                  </a:lnTo>
                  <a:lnTo>
                    <a:pt x="25454" y="3753158"/>
                  </a:lnTo>
                  <a:lnTo>
                    <a:pt x="14477" y="3707325"/>
                  </a:lnTo>
                  <a:lnTo>
                    <a:pt x="6504" y="3660398"/>
                  </a:lnTo>
                  <a:lnTo>
                    <a:pt x="1643" y="3612482"/>
                  </a:lnTo>
                  <a:lnTo>
                    <a:pt x="0" y="3563683"/>
                  </a:lnTo>
                  <a:lnTo>
                    <a:pt x="0" y="712723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896734" y="2057400"/>
            <a:ext cx="5083051" cy="21961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48895" rIns="0" bIns="0" rtlCol="0">
            <a:spAutoFit/>
          </a:bodyPr>
          <a:lstStyle/>
          <a:p>
            <a:pPr marL="163195" indent="-151130" algn="just">
              <a:lnSpc>
                <a:spcPct val="100000"/>
              </a:lnSpc>
              <a:spcBef>
                <a:spcPts val="385"/>
              </a:spcBef>
              <a:buAutoNum type="arabicPeriod"/>
              <a:tabLst>
                <a:tab pos="163830" algn="l"/>
              </a:tabLst>
            </a:pPr>
            <a:r>
              <a:rPr lang="ru-RU" sz="1100" spc="-10" dirty="0">
                <a:solidFill>
                  <a:schemeClr val="tx1"/>
                </a:solidFill>
                <a:latin typeface="Times New Roman"/>
                <a:cs typeface="Times New Roman"/>
              </a:rPr>
              <a:t>Основное мероприятие «Уличное освещение территории Зуйского сельского поселения Белогорского района Республики Крым»- </a:t>
            </a:r>
            <a:r>
              <a:rPr lang="ru-RU" sz="11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2026 </a:t>
            </a:r>
            <a:r>
              <a:rPr lang="ru-RU" sz="11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год-5 </a:t>
            </a:r>
            <a:r>
              <a:rPr lang="ru-RU" sz="11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843,00 </a:t>
            </a:r>
            <a:r>
              <a:rPr lang="ru-RU" sz="1100" spc="-10" dirty="0">
                <a:solidFill>
                  <a:schemeClr val="tx1"/>
                </a:solidFill>
                <a:latin typeface="Times New Roman"/>
                <a:cs typeface="Times New Roman"/>
              </a:rPr>
              <a:t>тыс. руб.; </a:t>
            </a:r>
            <a:r>
              <a:rPr lang="ru-RU" sz="11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2027 год-6 085,1 </a:t>
            </a:r>
            <a:r>
              <a:rPr lang="ru-RU" sz="1100" spc="-10" dirty="0">
                <a:solidFill>
                  <a:schemeClr val="tx1"/>
                </a:solidFill>
                <a:latin typeface="Times New Roman"/>
                <a:cs typeface="Times New Roman"/>
              </a:rPr>
              <a:t>тыс. руб.; </a:t>
            </a:r>
            <a:r>
              <a:rPr lang="ru-RU" sz="11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2028 </a:t>
            </a:r>
            <a:r>
              <a:rPr lang="ru-RU" sz="1100" spc="-10" dirty="0">
                <a:solidFill>
                  <a:schemeClr val="tx1"/>
                </a:solidFill>
                <a:latin typeface="Times New Roman"/>
                <a:cs typeface="Times New Roman"/>
              </a:rPr>
              <a:t>год- </a:t>
            </a:r>
            <a:r>
              <a:rPr lang="ru-RU" sz="11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6 </a:t>
            </a:r>
            <a:r>
              <a:rPr lang="ru-RU" sz="11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256,7 </a:t>
            </a:r>
            <a:r>
              <a:rPr lang="ru-RU" sz="1100" spc="-10" dirty="0">
                <a:solidFill>
                  <a:schemeClr val="tx1"/>
                </a:solidFill>
                <a:latin typeface="Times New Roman"/>
                <a:cs typeface="Times New Roman"/>
              </a:rPr>
              <a:t>тыс. руб.</a:t>
            </a:r>
            <a:endParaRPr lang="ru-RU" sz="11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63830" marR="5080" indent="-163830" algn="just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163830" algn="l"/>
              </a:tabLst>
            </a:pP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Основное мероприятие «Обеспечение мероприятий по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благоустройству 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территории Зуйского сельского поселения Белогорского района Республики Крым» -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2026 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год-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8 107,3 тыс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. руб.;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2027 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год-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8 778,5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тыс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. руб.;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2028 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год-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9 322,9тыс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. руб..</a:t>
            </a:r>
          </a:p>
          <a:p>
            <a:pPr marL="163830" marR="242570" indent="-163830" algn="just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163830" algn="l"/>
              </a:tabLst>
            </a:pP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Основное 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мероприятие «Санитарная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очистка и озеленение </a:t>
            </a:r>
            <a:r>
              <a:rPr lang="ru-RU" sz="1100" dirty="0">
                <a:solidFill>
                  <a:schemeClr val="tx1"/>
                </a:solidFill>
                <a:latin typeface="Times New Roman"/>
                <a:cs typeface="Times New Roman"/>
              </a:rPr>
              <a:t>муниципального образования Зуйское сельское поселение Белогорского района Республики Крым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» на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2026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год  и соответственно  на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2027-2028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годы –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10 794,5 тыс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. руб.,</a:t>
            </a:r>
          </a:p>
          <a:p>
            <a:pPr marL="163830" marR="242570" indent="-163830" algn="just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163830" algn="l"/>
              </a:tabLst>
            </a:pP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. Основное мероприятие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«Приобретение и содержание детских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площадок» на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2026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и соответственно на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2027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и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2028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гг.-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2 000,0 </a:t>
            </a:r>
            <a:r>
              <a:rPr lang="ru-RU" sz="1100" dirty="0" smtClean="0">
                <a:solidFill>
                  <a:schemeClr val="tx1"/>
                </a:solidFill>
                <a:latin typeface="Times New Roman"/>
                <a:cs typeface="Times New Roman"/>
              </a:rPr>
              <a:t>тыс. руб..</a:t>
            </a:r>
            <a:endParaRPr sz="11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020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42383" y="1742531"/>
            <a:ext cx="2931401" cy="1991269"/>
            <a:chOff x="338277" y="3229229"/>
            <a:chExt cx="2630170" cy="1966595"/>
          </a:xfrm>
        </p:grpSpPr>
        <p:sp>
          <p:nvSpPr>
            <p:cNvPr id="9" name="object 9"/>
            <p:cNvSpPr/>
            <p:nvPr/>
          </p:nvSpPr>
          <p:spPr>
            <a:xfrm>
              <a:off x="350977" y="3241929"/>
              <a:ext cx="2604770" cy="1941195"/>
            </a:xfrm>
            <a:custGeom>
              <a:avLst/>
              <a:gdLst/>
              <a:ahLst/>
              <a:cxnLst/>
              <a:rect l="l" t="t" r="r" b="b"/>
              <a:pathLst>
                <a:path w="2604770" h="1941195">
                  <a:moveTo>
                    <a:pt x="2281224" y="0"/>
                  </a:moveTo>
                  <a:lnTo>
                    <a:pt x="323494" y="0"/>
                  </a:lnTo>
                  <a:lnTo>
                    <a:pt x="275693" y="3509"/>
                  </a:lnTo>
                  <a:lnTo>
                    <a:pt x="230068" y="13702"/>
                  </a:lnTo>
                  <a:lnTo>
                    <a:pt x="187121" y="30077"/>
                  </a:lnTo>
                  <a:lnTo>
                    <a:pt x="147352" y="52134"/>
                  </a:lnTo>
                  <a:lnTo>
                    <a:pt x="111262" y="79370"/>
                  </a:lnTo>
                  <a:lnTo>
                    <a:pt x="79351" y="111284"/>
                  </a:lnTo>
                  <a:lnTo>
                    <a:pt x="52119" y="147374"/>
                  </a:lnTo>
                  <a:lnTo>
                    <a:pt x="30068" y="187139"/>
                  </a:lnTo>
                  <a:lnTo>
                    <a:pt x="13697" y="230077"/>
                  </a:lnTo>
                  <a:lnTo>
                    <a:pt x="3507" y="275688"/>
                  </a:lnTo>
                  <a:lnTo>
                    <a:pt x="0" y="323469"/>
                  </a:lnTo>
                  <a:lnTo>
                    <a:pt x="0" y="1617472"/>
                  </a:lnTo>
                  <a:lnTo>
                    <a:pt x="3507" y="1665281"/>
                  </a:lnTo>
                  <a:lnTo>
                    <a:pt x="13697" y="1710909"/>
                  </a:lnTo>
                  <a:lnTo>
                    <a:pt x="30068" y="1753856"/>
                  </a:lnTo>
                  <a:lnTo>
                    <a:pt x="52119" y="1793622"/>
                  </a:lnTo>
                  <a:lnTo>
                    <a:pt x="79351" y="1829708"/>
                  </a:lnTo>
                  <a:lnTo>
                    <a:pt x="111262" y="1861613"/>
                  </a:lnTo>
                  <a:lnTo>
                    <a:pt x="147352" y="1888838"/>
                  </a:lnTo>
                  <a:lnTo>
                    <a:pt x="187121" y="1910883"/>
                  </a:lnTo>
                  <a:lnTo>
                    <a:pt x="230068" y="1927249"/>
                  </a:lnTo>
                  <a:lnTo>
                    <a:pt x="275693" y="1937434"/>
                  </a:lnTo>
                  <a:lnTo>
                    <a:pt x="323494" y="1940941"/>
                  </a:lnTo>
                  <a:lnTo>
                    <a:pt x="2281224" y="1940941"/>
                  </a:lnTo>
                  <a:lnTo>
                    <a:pt x="2329005" y="1937434"/>
                  </a:lnTo>
                  <a:lnTo>
                    <a:pt x="2374615" y="1927249"/>
                  </a:lnTo>
                  <a:lnTo>
                    <a:pt x="2417554" y="1910883"/>
                  </a:lnTo>
                  <a:lnTo>
                    <a:pt x="2457319" y="1888838"/>
                  </a:lnTo>
                  <a:lnTo>
                    <a:pt x="2493409" y="1861613"/>
                  </a:lnTo>
                  <a:lnTo>
                    <a:pt x="2525323" y="1829708"/>
                  </a:lnTo>
                  <a:lnTo>
                    <a:pt x="2552559" y="1793622"/>
                  </a:lnTo>
                  <a:lnTo>
                    <a:pt x="2574615" y="1753856"/>
                  </a:lnTo>
                  <a:lnTo>
                    <a:pt x="2590991" y="1710909"/>
                  </a:lnTo>
                  <a:lnTo>
                    <a:pt x="2601184" y="1665281"/>
                  </a:lnTo>
                  <a:lnTo>
                    <a:pt x="2604693" y="1617472"/>
                  </a:lnTo>
                  <a:lnTo>
                    <a:pt x="2604693" y="323469"/>
                  </a:lnTo>
                  <a:lnTo>
                    <a:pt x="2601184" y="275688"/>
                  </a:lnTo>
                  <a:lnTo>
                    <a:pt x="2590991" y="230077"/>
                  </a:lnTo>
                  <a:lnTo>
                    <a:pt x="2574615" y="187139"/>
                  </a:lnTo>
                  <a:lnTo>
                    <a:pt x="2552559" y="147374"/>
                  </a:lnTo>
                  <a:lnTo>
                    <a:pt x="2525323" y="111284"/>
                  </a:lnTo>
                  <a:lnTo>
                    <a:pt x="2493409" y="79370"/>
                  </a:lnTo>
                  <a:lnTo>
                    <a:pt x="2457319" y="52134"/>
                  </a:lnTo>
                  <a:lnTo>
                    <a:pt x="2417554" y="30077"/>
                  </a:lnTo>
                  <a:lnTo>
                    <a:pt x="2374615" y="13702"/>
                  </a:lnTo>
                  <a:lnTo>
                    <a:pt x="2329005" y="3509"/>
                  </a:lnTo>
                  <a:lnTo>
                    <a:pt x="2281224" y="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50977" y="3241929"/>
              <a:ext cx="2604770" cy="1941195"/>
            </a:xfrm>
            <a:custGeom>
              <a:avLst/>
              <a:gdLst/>
              <a:ahLst/>
              <a:cxnLst/>
              <a:rect l="l" t="t" r="r" b="b"/>
              <a:pathLst>
                <a:path w="2604770" h="1941195">
                  <a:moveTo>
                    <a:pt x="0" y="323469"/>
                  </a:moveTo>
                  <a:lnTo>
                    <a:pt x="3507" y="275688"/>
                  </a:lnTo>
                  <a:lnTo>
                    <a:pt x="13697" y="230077"/>
                  </a:lnTo>
                  <a:lnTo>
                    <a:pt x="30068" y="187139"/>
                  </a:lnTo>
                  <a:lnTo>
                    <a:pt x="52119" y="147374"/>
                  </a:lnTo>
                  <a:lnTo>
                    <a:pt x="79351" y="111284"/>
                  </a:lnTo>
                  <a:lnTo>
                    <a:pt x="111262" y="79370"/>
                  </a:lnTo>
                  <a:lnTo>
                    <a:pt x="147352" y="52134"/>
                  </a:lnTo>
                  <a:lnTo>
                    <a:pt x="187121" y="30077"/>
                  </a:lnTo>
                  <a:lnTo>
                    <a:pt x="230068" y="13702"/>
                  </a:lnTo>
                  <a:lnTo>
                    <a:pt x="275693" y="3509"/>
                  </a:lnTo>
                  <a:lnTo>
                    <a:pt x="323494" y="0"/>
                  </a:lnTo>
                  <a:lnTo>
                    <a:pt x="2281224" y="0"/>
                  </a:lnTo>
                  <a:lnTo>
                    <a:pt x="2329005" y="3509"/>
                  </a:lnTo>
                  <a:lnTo>
                    <a:pt x="2374615" y="13702"/>
                  </a:lnTo>
                  <a:lnTo>
                    <a:pt x="2417554" y="30077"/>
                  </a:lnTo>
                  <a:lnTo>
                    <a:pt x="2457319" y="52134"/>
                  </a:lnTo>
                  <a:lnTo>
                    <a:pt x="2493409" y="79370"/>
                  </a:lnTo>
                  <a:lnTo>
                    <a:pt x="2525323" y="111284"/>
                  </a:lnTo>
                  <a:lnTo>
                    <a:pt x="2552559" y="147374"/>
                  </a:lnTo>
                  <a:lnTo>
                    <a:pt x="2574615" y="187139"/>
                  </a:lnTo>
                  <a:lnTo>
                    <a:pt x="2590991" y="230077"/>
                  </a:lnTo>
                  <a:lnTo>
                    <a:pt x="2601184" y="275688"/>
                  </a:lnTo>
                  <a:lnTo>
                    <a:pt x="2604693" y="323469"/>
                  </a:lnTo>
                  <a:lnTo>
                    <a:pt x="2604693" y="1617472"/>
                  </a:lnTo>
                  <a:lnTo>
                    <a:pt x="2601184" y="1665281"/>
                  </a:lnTo>
                  <a:lnTo>
                    <a:pt x="2590991" y="1710909"/>
                  </a:lnTo>
                  <a:lnTo>
                    <a:pt x="2574615" y="1753856"/>
                  </a:lnTo>
                  <a:lnTo>
                    <a:pt x="2552559" y="1793622"/>
                  </a:lnTo>
                  <a:lnTo>
                    <a:pt x="2525323" y="1829708"/>
                  </a:lnTo>
                  <a:lnTo>
                    <a:pt x="2493409" y="1861613"/>
                  </a:lnTo>
                  <a:lnTo>
                    <a:pt x="2457319" y="1888838"/>
                  </a:lnTo>
                  <a:lnTo>
                    <a:pt x="2417554" y="1910883"/>
                  </a:lnTo>
                  <a:lnTo>
                    <a:pt x="2374615" y="1927249"/>
                  </a:lnTo>
                  <a:lnTo>
                    <a:pt x="2329005" y="1937434"/>
                  </a:lnTo>
                  <a:lnTo>
                    <a:pt x="2281224" y="1940941"/>
                  </a:lnTo>
                  <a:lnTo>
                    <a:pt x="323494" y="1940941"/>
                  </a:lnTo>
                  <a:lnTo>
                    <a:pt x="275693" y="1937434"/>
                  </a:lnTo>
                  <a:lnTo>
                    <a:pt x="230068" y="1927249"/>
                  </a:lnTo>
                  <a:lnTo>
                    <a:pt x="187121" y="1910883"/>
                  </a:lnTo>
                  <a:lnTo>
                    <a:pt x="147352" y="1888838"/>
                  </a:lnTo>
                  <a:lnTo>
                    <a:pt x="111262" y="1861613"/>
                  </a:lnTo>
                  <a:lnTo>
                    <a:pt x="79351" y="1829708"/>
                  </a:lnTo>
                  <a:lnTo>
                    <a:pt x="52119" y="1793622"/>
                  </a:lnTo>
                  <a:lnTo>
                    <a:pt x="30068" y="1753856"/>
                  </a:lnTo>
                  <a:lnTo>
                    <a:pt x="13697" y="1710909"/>
                  </a:lnTo>
                  <a:lnTo>
                    <a:pt x="3507" y="1665281"/>
                  </a:lnTo>
                  <a:lnTo>
                    <a:pt x="0" y="1617472"/>
                  </a:lnTo>
                  <a:lnTo>
                    <a:pt x="0" y="323469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48280" y="2057400"/>
            <a:ext cx="2560807" cy="12516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247015" marR="237490" indent="179705" algn="ctr">
              <a:lnSpc>
                <a:spcPct val="100000"/>
              </a:lnSpc>
              <a:spcBef>
                <a:spcPts val="100"/>
              </a:spcBef>
            </a:pPr>
            <a:r>
              <a:rPr lang="ru-RU" sz="18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Всего по программе:</a:t>
            </a:r>
          </a:p>
          <a:p>
            <a:pPr marR="237490" algn="just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2026 </a:t>
            </a: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год </a:t>
            </a: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26 744,8 тыс</a:t>
            </a: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. руб.</a:t>
            </a:r>
          </a:p>
          <a:p>
            <a:pPr marR="237490" algn="just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2027 </a:t>
            </a: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год </a:t>
            </a: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27 658,1 тыс</a:t>
            </a: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. руб.</a:t>
            </a:r>
          </a:p>
          <a:p>
            <a:pPr marR="237490" algn="just">
              <a:lnSpc>
                <a:spcPct val="100000"/>
              </a:lnSpc>
              <a:spcBef>
                <a:spcPts val="100"/>
              </a:spcBef>
            </a:pP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2028 </a:t>
            </a: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год </a:t>
            </a: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28 374,1 тыс</a:t>
            </a:r>
            <a:r>
              <a:rPr lang="ru-RU" sz="1400" spc="-10" dirty="0" smtClean="0">
                <a:solidFill>
                  <a:srgbClr val="660066"/>
                </a:solidFill>
                <a:latin typeface="Times New Roman"/>
                <a:cs typeface="Times New Roman"/>
              </a:rPr>
              <a:t>. руб.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212030" y="2743200"/>
            <a:ext cx="431800" cy="352425"/>
            <a:chOff x="3068002" y="3928935"/>
            <a:chExt cx="431800" cy="352425"/>
          </a:xfrm>
        </p:grpSpPr>
        <p:sp>
          <p:nvSpPr>
            <p:cNvPr id="13" name="object 13"/>
            <p:cNvSpPr/>
            <p:nvPr/>
          </p:nvSpPr>
          <p:spPr>
            <a:xfrm>
              <a:off x="3072764" y="3933697"/>
              <a:ext cx="422275" cy="342900"/>
            </a:xfrm>
            <a:custGeom>
              <a:avLst/>
              <a:gdLst/>
              <a:ahLst/>
              <a:cxnLst/>
              <a:rect l="l" t="t" r="r" b="b"/>
              <a:pathLst>
                <a:path w="422275" h="342900">
                  <a:moveTo>
                    <a:pt x="316738" y="0"/>
                  </a:moveTo>
                  <a:lnTo>
                    <a:pt x="316738" y="85725"/>
                  </a:lnTo>
                  <a:lnTo>
                    <a:pt x="0" y="85725"/>
                  </a:lnTo>
                  <a:lnTo>
                    <a:pt x="0" y="257175"/>
                  </a:lnTo>
                  <a:lnTo>
                    <a:pt x="316738" y="257175"/>
                  </a:lnTo>
                  <a:lnTo>
                    <a:pt x="316738" y="342900"/>
                  </a:lnTo>
                  <a:lnTo>
                    <a:pt x="422275" y="171450"/>
                  </a:lnTo>
                  <a:lnTo>
                    <a:pt x="31673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72764" y="3933697"/>
              <a:ext cx="422275" cy="342900"/>
            </a:xfrm>
            <a:custGeom>
              <a:avLst/>
              <a:gdLst/>
              <a:ahLst/>
              <a:cxnLst/>
              <a:rect l="l" t="t" r="r" b="b"/>
              <a:pathLst>
                <a:path w="422275" h="342900">
                  <a:moveTo>
                    <a:pt x="0" y="85725"/>
                  </a:moveTo>
                  <a:lnTo>
                    <a:pt x="316738" y="85725"/>
                  </a:lnTo>
                  <a:lnTo>
                    <a:pt x="316738" y="0"/>
                  </a:lnTo>
                  <a:lnTo>
                    <a:pt x="422275" y="171450"/>
                  </a:lnTo>
                  <a:lnTo>
                    <a:pt x="316738" y="342900"/>
                  </a:lnTo>
                  <a:lnTo>
                    <a:pt x="316738" y="257175"/>
                  </a:lnTo>
                  <a:lnTo>
                    <a:pt x="0" y="257175"/>
                  </a:lnTo>
                  <a:lnTo>
                    <a:pt x="0" y="857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717280" y="6514397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spc="-25" dirty="0">
                <a:solidFill>
                  <a:srgbClr val="888888"/>
                </a:solidFill>
                <a:latin typeface="Arial"/>
                <a:cs typeface="Arial"/>
              </a:rPr>
              <a:t>28</a:t>
            </a:fld>
            <a:endParaRPr sz="1200" dirty="0">
              <a:latin typeface="Arial"/>
              <a:cs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0977" y="131444"/>
            <a:ext cx="8183423" cy="1100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7940" algn="ctr">
              <a:lnSpc>
                <a:spcPct val="100000"/>
              </a:lnSpc>
              <a:spcBef>
                <a:spcPts val="95"/>
              </a:spcBef>
            </a:pPr>
            <a:r>
              <a:rPr lang="ru-RU" b="1" i="1" dirty="0">
                <a:latin typeface="Century Schoolbook" panose="02040604050505020304" pitchFamily="18" charset="0"/>
              </a:rPr>
              <a:t>Объемы финансирования </a:t>
            </a:r>
            <a:r>
              <a:rPr lang="ru-RU" b="1" i="1" spc="-10" dirty="0" smtClean="0">
                <a:latin typeface="Century Schoolbook" panose="02040604050505020304" pitchFamily="18" charset="0"/>
                <a:cs typeface="Bookman Old Style"/>
              </a:rPr>
              <a:t>Муниципальной</a:t>
            </a:r>
            <a:r>
              <a:rPr lang="ru-RU" b="1" i="1" spc="-55" dirty="0" smtClean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lang="ru-RU" b="1" i="1" dirty="0" smtClean="0">
                <a:latin typeface="Century Schoolbook" panose="02040604050505020304" pitchFamily="18" charset="0"/>
                <a:cs typeface="Bookman Old Style"/>
              </a:rPr>
              <a:t>программы</a:t>
            </a:r>
            <a:endParaRPr lang="ru-RU" i="1" dirty="0">
              <a:latin typeface="Century Schoolbook" panose="02040604050505020304" pitchFamily="18" charset="0"/>
              <a:cs typeface="Bookman Old Style"/>
            </a:endParaRPr>
          </a:p>
          <a:p>
            <a:pPr marR="26034" algn="ctr">
              <a:lnSpc>
                <a:spcPts val="1914"/>
              </a:lnSpc>
            </a:pPr>
            <a:r>
              <a:rPr lang="ru-RU" b="1" i="1" spc="-10" dirty="0">
                <a:latin typeface="Century Schoolbook" panose="02040604050505020304" pitchFamily="18" charset="0"/>
                <a:cs typeface="Bookman Old Style"/>
              </a:rPr>
              <a:t>«Благоустройство</a:t>
            </a:r>
            <a:r>
              <a:rPr lang="ru-RU" b="1" i="1" spc="-25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lang="ru-RU" b="1" i="1" dirty="0">
                <a:latin typeface="Century Schoolbook" panose="02040604050505020304" pitchFamily="18" charset="0"/>
                <a:cs typeface="Bookman Old Style"/>
              </a:rPr>
              <a:t>территории муниципального образование Зуйское сельское поселение Белогорского района Республики Крым»</a:t>
            </a:r>
            <a:r>
              <a:rPr lang="ru-RU" b="1" i="1" spc="-20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lang="ru-RU" b="1" i="1" dirty="0">
                <a:latin typeface="Century Schoolbook" panose="02040604050505020304" pitchFamily="18" charset="0"/>
                <a:cs typeface="Bookman Old Style"/>
              </a:rPr>
              <a:t>на</a:t>
            </a:r>
            <a:r>
              <a:rPr lang="ru-RU" b="1" i="1" spc="-35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lang="ru-RU" b="1" i="1" spc="-10" dirty="0" smtClean="0">
                <a:latin typeface="Century Schoolbook" panose="02040604050505020304" pitchFamily="18" charset="0"/>
                <a:cs typeface="Bookman Old Style"/>
              </a:rPr>
              <a:t>2026</a:t>
            </a:r>
            <a:r>
              <a:rPr lang="ru-RU" b="1" i="1" spc="-5" dirty="0" smtClean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lang="ru-RU" b="1" i="1" spc="-20" dirty="0">
                <a:latin typeface="Century Schoolbook" panose="02040604050505020304" pitchFamily="18" charset="0"/>
                <a:cs typeface="Bookman Old Style"/>
              </a:rPr>
              <a:t>год и плановый период </a:t>
            </a:r>
            <a:r>
              <a:rPr lang="ru-RU" b="1" i="1" spc="-20" dirty="0" smtClean="0">
                <a:latin typeface="Century Schoolbook" panose="02040604050505020304" pitchFamily="18" charset="0"/>
                <a:cs typeface="Bookman Old Style"/>
              </a:rPr>
              <a:t>2027-2028 </a:t>
            </a:r>
            <a:r>
              <a:rPr lang="ru-RU" b="1" i="1" spc="-20" dirty="0">
                <a:latin typeface="Century Schoolbook" panose="02040604050505020304" pitchFamily="18" charset="0"/>
                <a:cs typeface="Bookman Old Style"/>
              </a:rPr>
              <a:t>годов»</a:t>
            </a:r>
            <a:endParaRPr lang="ru-RU" i="1" dirty="0">
              <a:latin typeface="Century Schoolbook" panose="02040604050505020304" pitchFamily="18" charset="0"/>
              <a:cs typeface="Bookman Old Style"/>
            </a:endParaRPr>
          </a:p>
        </p:txBody>
      </p:sp>
      <p:sp>
        <p:nvSpPr>
          <p:cNvPr id="17" name="AutoShape 6" descr="20220415_1509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20220415_15092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C:\Users\Pixel\Downloads\photo_2024-12-07_11-58-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923" y="5181599"/>
            <a:ext cx="1287816" cy="15509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ixel\Downloads\image-07-12-24-11-5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08" y="4014439"/>
            <a:ext cx="2530479" cy="23343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ixel\Downloads\image-07-12-24-12-17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067" y="5181599"/>
            <a:ext cx="2590800" cy="15716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8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4287" y="0"/>
            <a:ext cx="9172575" cy="1303020"/>
            <a:chOff x="-14287" y="0"/>
            <a:chExt cx="9172575" cy="1303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127431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9144000" cy="1274445"/>
            </a:xfrm>
            <a:custGeom>
              <a:avLst/>
              <a:gdLst/>
              <a:ahLst/>
              <a:cxnLst/>
              <a:rect l="l" t="t" r="r" b="b"/>
              <a:pathLst>
                <a:path w="9144000" h="1274445">
                  <a:moveTo>
                    <a:pt x="0" y="1274317"/>
                  </a:moveTo>
                  <a:lnTo>
                    <a:pt x="9144000" y="1274317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274317"/>
                  </a:lnTo>
                  <a:close/>
                </a:path>
              </a:pathLst>
            </a:custGeom>
            <a:ln w="28574">
              <a:solidFill>
                <a:srgbClr val="90440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1561" y="484111"/>
            <a:ext cx="8736965" cy="3558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0" algn="ctr">
              <a:lnSpc>
                <a:spcPct val="108600"/>
              </a:lnSpc>
              <a:spcBef>
                <a:spcPts val="100"/>
              </a:spcBef>
              <a:buNone/>
            </a:pPr>
            <a:r>
              <a:rPr sz="22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Структура</a:t>
            </a:r>
            <a:r>
              <a:rPr sz="2200" b="1" spc="-9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200" b="1" spc="-30" dirty="0">
                <a:solidFill>
                  <a:schemeClr val="tx1"/>
                </a:solidFill>
                <a:latin typeface="Times New Roman"/>
                <a:cs typeface="Times New Roman"/>
              </a:rPr>
              <a:t>расходов</a:t>
            </a:r>
            <a:r>
              <a:rPr sz="2200" b="1" spc="-7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200" b="1" dirty="0">
                <a:solidFill>
                  <a:schemeClr val="tx1"/>
                </a:solidFill>
                <a:latin typeface="Times New Roman"/>
                <a:cs typeface="Times New Roman"/>
              </a:rPr>
              <a:t>по</a:t>
            </a:r>
            <a:r>
              <a:rPr sz="2200" b="1" spc="-7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200" b="1" dirty="0">
                <a:solidFill>
                  <a:schemeClr val="tx1"/>
                </a:solidFill>
                <a:latin typeface="Times New Roman"/>
                <a:cs typeface="Times New Roman"/>
              </a:rPr>
              <a:t>разделу</a:t>
            </a:r>
            <a:r>
              <a:rPr sz="2200" b="1" spc="-6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«Национальная</a:t>
            </a:r>
            <a:r>
              <a:rPr sz="2200" b="1" spc="-6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200" b="1" spc="-20" dirty="0">
                <a:solidFill>
                  <a:schemeClr val="tx1"/>
                </a:solidFill>
                <a:latin typeface="Times New Roman"/>
                <a:cs typeface="Times New Roman"/>
              </a:rPr>
              <a:t>экономика»</a:t>
            </a:r>
            <a:r>
              <a:rPr sz="2200" b="1" spc="-7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endParaRPr sz="2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4695" y="1429639"/>
            <a:ext cx="21056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8940" marR="5080" indent="-396240">
              <a:lnSpc>
                <a:spcPct val="100000"/>
              </a:lnSpc>
              <a:spcBef>
                <a:spcPts val="100"/>
              </a:spcBef>
            </a:pPr>
            <a:r>
              <a:rPr sz="1800" b="1" spc="-10" dirty="0" smtClean="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0"/>
            <a:ext cx="3810000" cy="1906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object 24"/>
          <p:cNvSpPr txBox="1"/>
          <p:nvPr/>
        </p:nvSpPr>
        <p:spPr>
          <a:xfrm>
            <a:off x="8411971" y="6446122"/>
            <a:ext cx="1962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25" dirty="0">
                <a:solidFill>
                  <a:srgbClr val="888888"/>
                </a:solidFill>
                <a:latin typeface="Arial"/>
                <a:cs typeface="Arial"/>
              </a:rPr>
              <a:t>38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6146" name="Picture 2" descr="C:\Users\User\Downloads\cws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11" y="4674904"/>
            <a:ext cx="2474544" cy="1649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wnloads\3012_n1941250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45" y="4677601"/>
            <a:ext cx="2939177" cy="1653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ownloads\aa6b36135f9de4bcf17447a40480550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459" y="4681192"/>
            <a:ext cx="2661858" cy="1649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ownloads\resize_1920x1080_5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524000"/>
            <a:ext cx="4093716" cy="1906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12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1865" y="-91112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933" y="228600"/>
            <a:ext cx="80772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Зуйское</a:t>
            </a:r>
            <a:r>
              <a:rPr lang="ru-RU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сельское поселение Белогорского района </a:t>
            </a:r>
            <a:br>
              <a:rPr lang="ru-RU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</a:br>
            <a:r>
              <a:rPr lang="ru-RU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Республики Крым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6797" y="1371600"/>
            <a:ext cx="4485736" cy="11079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В состав поселения входит 9 населённых пунктов</a:t>
            </a:r>
          </a:p>
          <a:p>
            <a:pPr algn="ctr"/>
            <a:endParaRPr lang="ru-RU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1172" y="2667000"/>
            <a:ext cx="4485736" cy="36933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</a:rPr>
              <a:t>  </a:t>
            </a:r>
            <a:r>
              <a:rPr lang="ru-RU" b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п.г.т</a:t>
            </a:r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. Зуя</a:t>
            </a: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</a:t>
            </a:r>
            <a:r>
              <a:rPr lang="ru-RU" b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Литвиненково</a:t>
            </a:r>
            <a:endParaRPr lang="ru-RU" b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" pitchFamily="18" charset="0"/>
            </a:endParaRP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Владимировка</a:t>
            </a: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Украинка</a:t>
            </a: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Нижние Орешники</a:t>
            </a: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Верхние Орешники</a:t>
            </a: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Петрово</a:t>
            </a: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</a:t>
            </a:r>
            <a:r>
              <a:rPr lang="ru-RU" b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Барабаново</a:t>
            </a:r>
            <a:endParaRPr lang="ru-RU" b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" pitchFamily="18" charset="0"/>
            </a:endParaRPr>
          </a:p>
          <a:p>
            <a:r>
              <a:rPr lang="ru-RU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  село </a:t>
            </a:r>
            <a:r>
              <a:rPr lang="ru-RU" b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itchFamily="18" charset="0"/>
              </a:rPr>
              <a:t>Баланово</a:t>
            </a:r>
            <a:endParaRPr lang="ru-RU" b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" pitchFamily="18" charset="0"/>
            </a:endParaRPr>
          </a:p>
          <a:p>
            <a:endParaRPr lang="ru-RU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" pitchFamily="18" charset="0"/>
            </a:endParaRPr>
          </a:p>
        </p:txBody>
      </p:sp>
      <p:pic>
        <p:nvPicPr>
          <p:cNvPr id="2051" name="Picture 3" descr="C:\Users\rusla\Desktop\Без имени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7210">
            <a:off x="5536415" y="1398274"/>
            <a:ext cx="2986472" cy="5181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1300529">
            <a:off x="5486400" y="1402378"/>
            <a:ext cx="1956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Территория поселения</a:t>
            </a:r>
          </a:p>
          <a:p>
            <a:pPr algn="ctr"/>
            <a:r>
              <a:rPr lang="ru-RU" sz="14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3208,73 га</a:t>
            </a:r>
            <a:endParaRPr lang="ru-RU" sz="1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28188" y="5334000"/>
            <a:ext cx="2358338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Численность населения</a:t>
            </a:r>
          </a:p>
          <a:p>
            <a:pPr algn="ctr"/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9818 человек</a:t>
            </a:r>
          </a:p>
          <a:p>
            <a:pPr algn="ctr"/>
            <a:endParaRPr lang="ru-RU" sz="1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16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55" y="22253"/>
            <a:ext cx="9050745" cy="1236876"/>
            <a:chOff x="0" y="25"/>
            <a:chExt cx="9144000" cy="1210539"/>
          </a:xfrm>
        </p:grpSpPr>
        <p:sp>
          <p:nvSpPr>
            <p:cNvPr id="3" name="object 3"/>
            <p:cNvSpPr/>
            <p:nvPr/>
          </p:nvSpPr>
          <p:spPr>
            <a:xfrm>
              <a:off x="0" y="1191514"/>
              <a:ext cx="9144000" cy="19050"/>
            </a:xfrm>
            <a:custGeom>
              <a:avLst/>
              <a:gdLst/>
              <a:ahLst/>
              <a:cxnLst/>
              <a:rect l="l" t="t" r="r" b="b"/>
              <a:pathLst>
                <a:path w="9144000" h="19050">
                  <a:moveTo>
                    <a:pt x="0" y="19050"/>
                  </a:moveTo>
                  <a:lnTo>
                    <a:pt x="9144000" y="1905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"/>
              <a:ext cx="9144000" cy="11914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25"/>
              <a:ext cx="9144000" cy="1191895"/>
            </a:xfrm>
            <a:custGeom>
              <a:avLst/>
              <a:gdLst/>
              <a:ahLst/>
              <a:cxnLst/>
              <a:rect l="l" t="t" r="r" b="b"/>
              <a:pathLst>
                <a:path w="9144000" h="1191895">
                  <a:moveTo>
                    <a:pt x="0" y="1191488"/>
                  </a:moveTo>
                  <a:lnTo>
                    <a:pt x="9144000" y="1191488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191488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9953" y="209804"/>
            <a:ext cx="8575447" cy="6083076"/>
          </a:xfrm>
          <a:prstGeom prst="rect">
            <a:avLst/>
          </a:prstGeom>
          <a:noFill/>
        </p:spPr>
        <p:txBody>
          <a:bodyPr vert="horz" wrap="square" lIns="0" tIns="12065" rIns="0" bIns="0" rtlCol="0">
            <a:spAutoFit/>
          </a:bodyPr>
          <a:lstStyle/>
          <a:p>
            <a:pPr marR="27940" algn="ctr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 err="1">
                <a:latin typeface="Century Schoolbook" panose="02040604050505020304" pitchFamily="18" charset="0"/>
                <a:cs typeface="Bookman Old Style"/>
              </a:rPr>
              <a:t>Муниципальная</a:t>
            </a:r>
            <a:r>
              <a:rPr sz="1600" b="1" i="1" spc="-55" dirty="0"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600" b="1" i="1" dirty="0" err="1" smtClean="0">
                <a:latin typeface="Century Schoolbook" panose="02040604050505020304" pitchFamily="18" charset="0"/>
                <a:cs typeface="Bookman Old Style"/>
              </a:rPr>
              <a:t>программа</a:t>
            </a:r>
            <a:endParaRPr sz="1600" i="1" dirty="0">
              <a:latin typeface="Century Schoolbook" panose="02040604050505020304" pitchFamily="18" charset="0"/>
              <a:cs typeface="Bookman Old Style"/>
            </a:endParaRPr>
          </a:p>
          <a:p>
            <a:pPr marR="26034" algn="ctr">
              <a:lnSpc>
                <a:spcPts val="1914"/>
              </a:lnSpc>
            </a:pPr>
            <a:r>
              <a:rPr sz="1600" b="1" i="1" spc="-10" dirty="0" smtClean="0">
                <a:latin typeface="Century Schoolbook" panose="02040604050505020304" pitchFamily="18" charset="0"/>
                <a:cs typeface="Bookman Old Style"/>
              </a:rPr>
              <a:t>«</a:t>
            </a:r>
            <a:r>
              <a:rPr lang="ru-RU" sz="1600" b="1" i="1" spc="-10" dirty="0">
                <a:latin typeface="Century Schoolbook" panose="02040604050505020304" pitchFamily="18" charset="0"/>
                <a:cs typeface="Bookman Old Style"/>
              </a:rPr>
              <a:t>Управление муниципальным имуществом Муниципального образования Зуйское сельское поселение Белогорского района Республики Крым на </a:t>
            </a:r>
            <a:r>
              <a:rPr lang="ru-RU" sz="1600" b="1" i="1" spc="-10" dirty="0" smtClean="0">
                <a:latin typeface="Century Schoolbook" panose="02040604050505020304" pitchFamily="18" charset="0"/>
                <a:cs typeface="Bookman Old Style"/>
              </a:rPr>
              <a:t>2026 </a:t>
            </a:r>
            <a:r>
              <a:rPr lang="ru-RU" sz="1600" b="1" i="1" spc="-10" dirty="0">
                <a:latin typeface="Century Schoolbook" panose="02040604050505020304" pitchFamily="18" charset="0"/>
                <a:cs typeface="Bookman Old Style"/>
              </a:rPr>
              <a:t>и на плановый период </a:t>
            </a:r>
            <a:r>
              <a:rPr lang="ru-RU" sz="1600" b="1" i="1" spc="-10" dirty="0" smtClean="0">
                <a:latin typeface="Century Schoolbook" panose="02040604050505020304" pitchFamily="18" charset="0"/>
                <a:cs typeface="Bookman Old Style"/>
              </a:rPr>
              <a:t>2027 </a:t>
            </a:r>
            <a:r>
              <a:rPr lang="ru-RU" sz="1600" b="1" i="1" spc="-10" dirty="0" smtClean="0">
                <a:latin typeface="Century Schoolbook" panose="02040604050505020304" pitchFamily="18" charset="0"/>
                <a:cs typeface="Bookman Old Style"/>
              </a:rPr>
              <a:t>и </a:t>
            </a:r>
            <a:r>
              <a:rPr lang="ru-RU" sz="1600" b="1" i="1" spc="-10" dirty="0" smtClean="0">
                <a:latin typeface="Century Schoolbook" panose="02040604050505020304" pitchFamily="18" charset="0"/>
                <a:cs typeface="Bookman Old Style"/>
              </a:rPr>
              <a:t>2028 </a:t>
            </a:r>
            <a:r>
              <a:rPr lang="ru-RU" sz="1600" b="1" i="1" spc="-10" dirty="0">
                <a:latin typeface="Century Schoolbook" panose="02040604050505020304" pitchFamily="18" charset="0"/>
                <a:cs typeface="Bookman Old Style"/>
              </a:rPr>
              <a:t>годов</a:t>
            </a:r>
            <a:r>
              <a:rPr lang="ru-RU" sz="1600" b="1" i="1" spc="-10" dirty="0" smtClean="0">
                <a:latin typeface="Century Schoolbook" panose="02040604050505020304" pitchFamily="18" charset="0"/>
                <a:cs typeface="Bookman Old Style"/>
              </a:rPr>
              <a:t>»</a:t>
            </a:r>
            <a:endParaRPr sz="1600" i="1" dirty="0">
              <a:latin typeface="Century Schoolbook" panose="02040604050505020304" pitchFamily="18" charset="0"/>
              <a:cs typeface="Bookman Old Style"/>
            </a:endParaRPr>
          </a:p>
          <a:p>
            <a:pPr algn="ctr"/>
            <a:endParaRPr lang="ru-RU" sz="1400" b="1" i="1" dirty="0" smtClean="0">
              <a:solidFill>
                <a:srgbClr val="660066"/>
              </a:solidFill>
              <a:uFill>
                <a:solidFill>
                  <a:srgbClr val="660066"/>
                </a:solidFill>
              </a:uFill>
              <a:latin typeface="Century Schoolbook" panose="02040604050505020304" pitchFamily="18" charset="0"/>
              <a:cs typeface="Bookman Old Style"/>
            </a:endParaRPr>
          </a:p>
          <a:p>
            <a:pPr algn="ctr"/>
            <a:r>
              <a:rPr sz="1400" b="1" i="1" dirty="0" err="1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Цель</a:t>
            </a:r>
            <a:r>
              <a:rPr sz="1400" b="1" i="1" spc="-45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реализации</a:t>
            </a:r>
            <a:r>
              <a:rPr sz="1400" b="1" i="1" spc="-55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spc="-10" dirty="0" err="1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муниципальной</a:t>
            </a:r>
            <a:r>
              <a:rPr sz="1400" b="1" i="1" spc="-80" dirty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 </a:t>
            </a:r>
            <a:r>
              <a:rPr sz="1400" b="1" i="1" dirty="0" err="1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Century Schoolbook" panose="02040604050505020304" pitchFamily="18" charset="0"/>
                <a:cs typeface="Bookman Old Style"/>
              </a:rPr>
              <a:t>программы</a:t>
            </a:r>
            <a:r>
              <a:rPr sz="1400" b="0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Bookman Old Style"/>
                <a:cs typeface="Bookman Old Style"/>
              </a:rPr>
              <a:t>:</a:t>
            </a:r>
            <a:r>
              <a:rPr lang="ru-RU" sz="1400" b="0" dirty="0" smtClean="0">
                <a:solidFill>
                  <a:srgbClr val="660066"/>
                </a:solidFill>
                <a:uFill>
                  <a:solidFill>
                    <a:srgbClr val="660066"/>
                  </a:solidFill>
                </a:uFill>
                <a:latin typeface="Bookman Old Style"/>
                <a:cs typeface="Bookman Old Style"/>
              </a:rPr>
              <a:t> </a:t>
            </a:r>
          </a:p>
          <a:p>
            <a:endParaRPr lang="ru-RU" sz="1400" b="0" u="sng" dirty="0" smtClean="0">
              <a:solidFill>
                <a:srgbClr val="660066"/>
              </a:solidFill>
              <a:uFill>
                <a:solidFill>
                  <a:srgbClr val="660066"/>
                </a:solidFill>
              </a:uFill>
              <a:latin typeface="Bookman Old Style"/>
              <a:cs typeface="Bookman Old Style"/>
            </a:endParaRP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- повышение 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эффективности управления и распоряжения муниципальным имуществом Зуйского сельского поселения Белогорского района Республики Крым, находящимся в муниципальной собственности;</a:t>
            </a:r>
          </a:p>
          <a:p>
            <a:pPr algn="just"/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- совершенствование учета муниципального имущества Зуйского сельского поселения Белогорского района Республики Крым Задачи муниципальной программы:</a:t>
            </a: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- осуществление 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технической инвентаризации муниципальных объектов недвижимости Зуйского сельского поселения Белогорского района Республики Крым;</a:t>
            </a: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- обеспечение 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государственной регистрации прав на муниципальное имущество Зуйского сельского поселения Белогорского района Республики Крым;</a:t>
            </a:r>
          </a:p>
          <a:p>
            <a:pPr marL="285750" indent="-285750" algn="just">
              <a:buFontTx/>
              <a:buChar char="-"/>
            </a:pPr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содержание </a:t>
            </a:r>
            <a:r>
              <a:rPr lang="ru-RU" sz="1400" i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муниципального имущества Зуйского сельского поселения Белогорского района Республики </a:t>
            </a:r>
            <a:r>
              <a:rPr lang="ru-RU" sz="1400" i="1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Крым.</a:t>
            </a:r>
          </a:p>
          <a:p>
            <a:pPr algn="ctr"/>
            <a:endParaRPr lang="ru-RU" sz="1500" i="1" dirty="0" smtClean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Основное </a:t>
            </a:r>
            <a:r>
              <a:rPr lang="ru-RU" sz="1500" i="1" dirty="0">
                <a:solidFill>
                  <a:srgbClr val="0070C0"/>
                </a:solidFill>
                <a:latin typeface="Times New Roman"/>
                <a:cs typeface="Times New Roman"/>
              </a:rPr>
              <a:t>мероприятие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программы</a:t>
            </a:r>
          </a:p>
          <a:p>
            <a:pPr algn="ctr"/>
            <a:endParaRPr lang="ru-RU" sz="1500" i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algn="just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Изготовление </a:t>
            </a:r>
            <a:r>
              <a:rPr lang="ru-RU" sz="1500" i="1" dirty="0">
                <a:solidFill>
                  <a:srgbClr val="0070C0"/>
                </a:solidFill>
                <a:latin typeface="Times New Roman"/>
                <a:cs typeface="Times New Roman"/>
              </a:rPr>
              <a:t>межевых планов и схем расположение земель Зуйского сельского поселения Белогорского района Республики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Крым </a:t>
            </a:r>
            <a:r>
              <a:rPr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.</a:t>
            </a:r>
            <a:endParaRPr lang="ru-RU" sz="1500" i="1" dirty="0" smtClean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algn="just"/>
            <a:endParaRPr lang="ru-RU" sz="1500" i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algn="just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На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2026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год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1 450,7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тыс. рублей</a:t>
            </a:r>
          </a:p>
          <a:p>
            <a:pPr algn="just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На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2027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год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1 450,7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тыс. рублей</a:t>
            </a:r>
          </a:p>
          <a:p>
            <a:pPr algn="just"/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На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2028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год 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1 450,7 тыс</a:t>
            </a:r>
            <a:r>
              <a:rPr lang="ru-RU" sz="1500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. рублей</a:t>
            </a:r>
            <a:endParaRPr sz="15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553200" y="6449144"/>
            <a:ext cx="2133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endParaRPr spc="-25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16" y="5181600"/>
            <a:ext cx="2474913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59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80967" y="3110120"/>
            <a:ext cx="6512511" cy="69988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95500" y="2190404"/>
            <a:ext cx="5181600" cy="19077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Основное мероприятие программы: «Осуществление первичного воинского учета муниципального образования Зуйское сельское поселение Белогорского района Республики Крым на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2026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2027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2028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годов»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4495800"/>
            <a:ext cx="3124200" cy="18120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2026 год-579,7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руб.</a:t>
            </a:r>
          </a:p>
          <a:p>
            <a:pPr algn="ctr"/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2027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год-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644,9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руб.</a:t>
            </a:r>
          </a:p>
          <a:p>
            <a:pPr algn="ctr"/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2028 год- 817,0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руб.</a:t>
            </a:r>
            <a:endParaRPr lang="ru-RU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2" name="Picture 4" descr="C:\Users\User\Downloads\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" y="4724400"/>
            <a:ext cx="3053135" cy="1956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wnloads\original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24400"/>
            <a:ext cx="2844428" cy="1956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wnloads\1624749797_2-phonoteka_org-p-georgievskaya-lentochka-oboi-krasivo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218" y="2300431"/>
            <a:ext cx="1201982" cy="976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533400" y="381000"/>
            <a:ext cx="7543800" cy="914400"/>
          </a:xfrm>
        </p:spPr>
        <p:txBody>
          <a:bodyPr>
            <a:normAutofit fontScale="25000" lnSpcReduction="20000"/>
          </a:bodyPr>
          <a:lstStyle/>
          <a:p>
            <a:pPr marL="45720" indent="0" algn="ctr">
              <a:buNone/>
            </a:pPr>
            <a:r>
              <a:rPr lang="ru-RU" sz="9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Муниципальная программа «Осуществление первичного воинского учета муниципального образования Зуйское сельское поселение Белогорского района Республики Крым на </a:t>
            </a:r>
            <a:r>
              <a:rPr lang="ru-RU" sz="9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2026 </a:t>
            </a:r>
            <a:r>
              <a:rPr lang="ru-RU" sz="9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 и на плановый период </a:t>
            </a:r>
            <a:r>
              <a:rPr lang="ru-RU" sz="9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2027 </a:t>
            </a:r>
            <a:r>
              <a:rPr lang="ru-RU" sz="9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9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2028 </a:t>
            </a:r>
            <a:r>
              <a:rPr lang="ru-RU" sz="9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годы» 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83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honoteka.org/uploads/posts/2021-05/1620184560_25-phonoteka_org-p-fon-vozdushnie-shari-ramka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" y="0"/>
            <a:ext cx="9140086" cy="6856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52600" y="228600"/>
            <a:ext cx="5791200" cy="132343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latin typeface="Century Schoolbook" panose="02040604050505020304" pitchFamily="18" charset="0"/>
              </a:rPr>
              <a:t>Муниципальная программа </a:t>
            </a:r>
            <a:r>
              <a:rPr lang="ru-RU" sz="1600" i="1" dirty="0">
                <a:latin typeface="Century Schoolbook" panose="02040604050505020304" pitchFamily="18" charset="0"/>
              </a:rPr>
              <a:t>«Проведение мероприятий общественной значимости на территории муниципального образования Зуйское сельское поселение Белогорского района Республики Крым на </a:t>
            </a:r>
            <a:r>
              <a:rPr lang="ru-RU" sz="1600" i="1" dirty="0" smtClean="0">
                <a:latin typeface="Century Schoolbook" panose="02040604050505020304" pitchFamily="18" charset="0"/>
              </a:rPr>
              <a:t>2026  </a:t>
            </a:r>
            <a:r>
              <a:rPr lang="ru-RU" sz="1600" i="1" dirty="0">
                <a:latin typeface="Century Schoolbook" panose="02040604050505020304" pitchFamily="18" charset="0"/>
              </a:rPr>
              <a:t>и на плановый период </a:t>
            </a:r>
            <a:r>
              <a:rPr lang="ru-RU" sz="1600" i="1" dirty="0" smtClean="0">
                <a:latin typeface="Century Schoolbook" panose="02040604050505020304" pitchFamily="18" charset="0"/>
              </a:rPr>
              <a:t>2027 </a:t>
            </a:r>
            <a:r>
              <a:rPr lang="ru-RU" sz="1600" i="1" dirty="0">
                <a:latin typeface="Century Schoolbook" panose="02040604050505020304" pitchFamily="18" charset="0"/>
              </a:rPr>
              <a:t>и </a:t>
            </a:r>
            <a:r>
              <a:rPr lang="ru-RU" sz="1600" i="1" dirty="0" smtClean="0">
                <a:latin typeface="Century Schoolbook" panose="02040604050505020304" pitchFamily="18" charset="0"/>
              </a:rPr>
              <a:t>2028 </a:t>
            </a:r>
            <a:r>
              <a:rPr lang="ru-RU" sz="1600" i="1" dirty="0">
                <a:latin typeface="Century Schoolbook" panose="02040604050505020304" pitchFamily="18" charset="0"/>
              </a:rPr>
              <a:t>годов»</a:t>
            </a:r>
            <a:endParaRPr lang="ru-RU" sz="1600" dirty="0">
              <a:latin typeface="Century Schoolbook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8110" y="1693933"/>
            <a:ext cx="5791200" cy="184665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Century Schoolbook" panose="02040604050505020304" pitchFamily="18" charset="0"/>
              </a:rPr>
              <a:t>Цель Программы: </a:t>
            </a:r>
            <a:r>
              <a:rPr lang="ru-RU" sz="1600" i="1" dirty="0">
                <a:latin typeface="Century Schoolbook" panose="02040604050505020304" pitchFamily="18" charset="0"/>
              </a:rPr>
              <a:t>проведение комплекса праздничных, культурно-массовых и прочих мероприятий, направленных на создание условий для повышения качества и разнообразия услуг, предоставляемых в сфере культуры и досуга, обеспечивающих развитие нравственного, духовного и культурного потенциала различных групп населения</a:t>
            </a:r>
            <a:r>
              <a:rPr lang="ru-RU" sz="1600" i="1" dirty="0" smtClean="0">
                <a:latin typeface="Century Schoolbook" panose="02040604050505020304" pitchFamily="18" charset="0"/>
              </a:rPr>
              <a:t>.</a:t>
            </a:r>
            <a:endParaRPr lang="ru-RU" sz="1600" i="1" dirty="0">
              <a:latin typeface="Century Schoolbook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0700" y="3625798"/>
            <a:ext cx="57150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entury Schoolbook" panose="02040604050505020304" pitchFamily="18" charset="0"/>
              </a:rPr>
              <a:t>п</a:t>
            </a:r>
            <a:r>
              <a:rPr lang="ru-RU" sz="1600" dirty="0" smtClean="0">
                <a:latin typeface="Century Schoolbook" panose="02040604050505020304" pitchFamily="18" charset="0"/>
              </a:rPr>
              <a:t>роведение </a:t>
            </a:r>
            <a:r>
              <a:rPr lang="ru-RU" sz="1600" dirty="0">
                <a:latin typeface="Century Schoolbook" panose="02040604050505020304" pitchFamily="18" charset="0"/>
              </a:rPr>
              <a:t>мероприятий местного значения </a:t>
            </a:r>
            <a:r>
              <a:rPr lang="ru-RU" sz="1600" dirty="0" smtClean="0">
                <a:latin typeface="Century Schoolbook" panose="02040604050505020304" pitchFamily="18" charset="0"/>
              </a:rPr>
              <a:t> день Победы; день поселка; Новый год– на </a:t>
            </a:r>
            <a:r>
              <a:rPr lang="ru-RU" sz="1600" dirty="0" smtClean="0">
                <a:latin typeface="Century Schoolbook" panose="02040604050505020304" pitchFamily="18" charset="0"/>
              </a:rPr>
              <a:t>2026 </a:t>
            </a:r>
            <a:r>
              <a:rPr lang="ru-RU" sz="1600" dirty="0" smtClean="0">
                <a:latin typeface="Century Schoolbook" panose="02040604050505020304" pitchFamily="18" charset="0"/>
              </a:rPr>
              <a:t>год -100,0 тыс. руб. на </a:t>
            </a:r>
            <a:r>
              <a:rPr lang="ru-RU" sz="1600" dirty="0" smtClean="0">
                <a:latin typeface="Century Schoolbook" panose="02040604050505020304" pitchFamily="18" charset="0"/>
              </a:rPr>
              <a:t>2027 </a:t>
            </a:r>
            <a:r>
              <a:rPr lang="ru-RU" sz="1600" dirty="0" smtClean="0">
                <a:latin typeface="Century Schoolbook" panose="02040604050505020304" pitchFamily="18" charset="0"/>
              </a:rPr>
              <a:t>год -100,0 тыс. руб. и </a:t>
            </a:r>
            <a:r>
              <a:rPr lang="ru-RU" sz="1600" dirty="0" smtClean="0">
                <a:latin typeface="Century Schoolbook" panose="02040604050505020304" pitchFamily="18" charset="0"/>
              </a:rPr>
              <a:t>2028 </a:t>
            </a:r>
            <a:r>
              <a:rPr lang="ru-RU" sz="1600" dirty="0" smtClean="0">
                <a:latin typeface="Century Schoolbook" panose="02040604050505020304" pitchFamily="18" charset="0"/>
              </a:rPr>
              <a:t>год-100,0 тыс. руб. </a:t>
            </a:r>
          </a:p>
          <a:p>
            <a:pPr algn="ctr"/>
            <a:endParaRPr lang="ru-RU" sz="1600" dirty="0">
              <a:latin typeface="Century Schoolbook" panose="02040604050505020304" pitchFamily="18" charset="0"/>
            </a:endParaRPr>
          </a:p>
        </p:txBody>
      </p:sp>
      <p:pic>
        <p:nvPicPr>
          <p:cNvPr id="9219" name="Picture 3" descr="C:\Users\User\Downloads\005b9865-3b3e-5be4-b0da-89781c3033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78" y="5034443"/>
            <a:ext cx="1995828" cy="17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s://u23.ru/wp-content/uploads/2020/12/labinsk_1_132784136_2934490073451176_3404349802229742987_n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3" name="Picture 7" descr="C:\Users\User\Desktop\labinsk_1_132784136_2934490073451176_3404349802229742987_n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198" y="5034443"/>
            <a:ext cx="1523602" cy="17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wnloads\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" y="3625797"/>
            <a:ext cx="1714445" cy="1323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 (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" y="1716534"/>
            <a:ext cx="1735067" cy="171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i (6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756558" cy="161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wnloads\i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2" y="5034442"/>
            <a:ext cx="1714446" cy="17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ownloads\i (9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310" y="5034442"/>
            <a:ext cx="1541004" cy="17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ownloads\i (10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912" y="3625798"/>
            <a:ext cx="1517402" cy="13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ownloads\i (5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07" y="5034443"/>
            <a:ext cx="2292392" cy="17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02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1219200" y="5708931"/>
            <a:ext cx="69342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Благодарим</a:t>
            </a:r>
            <a:r>
              <a:rPr lang="ru-RU" sz="3200" b="1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за </a:t>
            </a: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внимание!</a:t>
            </a:r>
            <a:endParaRPr lang="ru-RU" sz="3200" i="1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5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50592" y="333756"/>
            <a:ext cx="4275582" cy="12260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83585" y="435991"/>
            <a:ext cx="35744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solidFill>
                  <a:srgbClr val="1F487C"/>
                </a:solidFill>
                <a:latin typeface="Mistral"/>
                <a:cs typeface="Mistral"/>
              </a:rPr>
              <a:t>Основные</a:t>
            </a:r>
            <a:r>
              <a:rPr sz="4400" b="0" spc="-50" dirty="0">
                <a:solidFill>
                  <a:srgbClr val="1F487C"/>
                </a:solidFill>
                <a:latin typeface="Mistral"/>
                <a:cs typeface="Mistral"/>
              </a:rPr>
              <a:t> </a:t>
            </a:r>
            <a:r>
              <a:rPr sz="4400" b="0" spc="-10" dirty="0">
                <a:solidFill>
                  <a:srgbClr val="1F487C"/>
                </a:solidFill>
                <a:latin typeface="Mistral"/>
                <a:cs typeface="Mistral"/>
              </a:rPr>
              <a:t>понятия</a:t>
            </a:r>
            <a:endParaRPr sz="4400">
              <a:latin typeface="Mistral"/>
              <a:cs typeface="Mistr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905000"/>
            <a:ext cx="7919720" cy="3483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970">
              <a:lnSpc>
                <a:spcPct val="100000"/>
              </a:lnSpc>
              <a:spcBef>
                <a:spcPts val="100"/>
              </a:spcBef>
              <a:buClr>
                <a:srgbClr val="974707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1400" b="1" spc="-1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Бюджет </a:t>
            </a:r>
            <a:r>
              <a:rPr sz="1400" b="1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для граждан </a:t>
            </a:r>
            <a:r>
              <a:rPr sz="1400" dirty="0">
                <a:latin typeface="Calibri"/>
                <a:cs typeface="Calibri"/>
              </a:rPr>
              <a:t>– </a:t>
            </a:r>
            <a:r>
              <a:rPr sz="1400" spc="-5" dirty="0">
                <a:latin typeface="Calibri"/>
                <a:cs typeface="Calibri"/>
              </a:rPr>
              <a:t>информационный ресурс, </a:t>
            </a:r>
            <a:r>
              <a:rPr sz="1400" spc="-10" dirty="0">
                <a:latin typeface="Calibri"/>
                <a:cs typeface="Calibri"/>
              </a:rPr>
              <a:t>содержащий </a:t>
            </a:r>
            <a:r>
              <a:rPr sz="1400" spc="-5" dirty="0">
                <a:latin typeface="Calibri"/>
                <a:cs typeface="Calibri"/>
              </a:rPr>
              <a:t>данные об исполнении </a:t>
            </a:r>
            <a:r>
              <a:rPr sz="1400" spc="-10" dirty="0">
                <a:latin typeface="Calibri"/>
                <a:cs typeface="Calibri"/>
              </a:rPr>
              <a:t>бюджета </a:t>
            </a:r>
            <a:r>
              <a:rPr sz="1400" spc="-5" dirty="0">
                <a:latin typeface="Calibri"/>
                <a:cs typeface="Calibri"/>
              </a:rPr>
              <a:t>за  отчетный финансовый </a:t>
            </a:r>
            <a:r>
              <a:rPr sz="1400" dirty="0">
                <a:latin typeface="Calibri"/>
                <a:cs typeface="Calibri"/>
              </a:rPr>
              <a:t>год, в </a:t>
            </a:r>
            <a:r>
              <a:rPr sz="1400" spc="-5" dirty="0">
                <a:latin typeface="Calibri"/>
                <a:cs typeface="Calibri"/>
              </a:rPr>
              <a:t>доступной для </a:t>
            </a:r>
            <a:r>
              <a:rPr sz="1400" spc="-10" dirty="0">
                <a:latin typeface="Calibri"/>
                <a:cs typeface="Calibri"/>
              </a:rPr>
              <a:t>широкого круга </a:t>
            </a:r>
            <a:r>
              <a:rPr sz="1400" spc="-5" dirty="0">
                <a:latin typeface="Calibri"/>
                <a:cs typeface="Calibri"/>
              </a:rPr>
              <a:t>заинтересованных </a:t>
            </a:r>
            <a:r>
              <a:rPr sz="1400" spc="-10" dirty="0">
                <a:latin typeface="Calibri"/>
                <a:cs typeface="Calibri"/>
              </a:rPr>
              <a:t>пользователей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форме.</a:t>
            </a:r>
            <a:endParaRPr sz="1400" dirty="0">
              <a:latin typeface="Calibri"/>
              <a:cs typeface="Calibri"/>
            </a:endParaRPr>
          </a:p>
          <a:p>
            <a:pPr marL="12700" marR="792480">
              <a:lnSpc>
                <a:spcPct val="100000"/>
              </a:lnSpc>
              <a:spcBef>
                <a:spcPts val="330"/>
              </a:spcBef>
              <a:buClr>
                <a:srgbClr val="974707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1400" b="1" spc="-1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Бюджет </a:t>
            </a:r>
            <a:r>
              <a:rPr sz="1400" b="1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-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форма образования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10" dirty="0">
                <a:latin typeface="Calibri"/>
                <a:cs typeface="Calibri"/>
              </a:rPr>
              <a:t>расходования </a:t>
            </a:r>
            <a:r>
              <a:rPr sz="1400" spc="-5" dirty="0">
                <a:latin typeface="Calibri"/>
                <a:cs typeface="Calibri"/>
              </a:rPr>
              <a:t>денежных </a:t>
            </a:r>
            <a:r>
              <a:rPr sz="1400" spc="-10" dirty="0">
                <a:latin typeface="Calibri"/>
                <a:cs typeface="Calibri"/>
              </a:rPr>
              <a:t>средств, </a:t>
            </a:r>
            <a:r>
              <a:rPr sz="1400" spc="-5" dirty="0">
                <a:latin typeface="Calibri"/>
                <a:cs typeface="Calibri"/>
              </a:rPr>
              <a:t>предназначенных для  финансового обеспечения задач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функций местного самоуправления.</a:t>
            </a:r>
            <a:endParaRPr sz="1400" dirty="0">
              <a:latin typeface="Calibri"/>
              <a:cs typeface="Calibri"/>
            </a:endParaRPr>
          </a:p>
          <a:p>
            <a:pPr marL="12700" marR="740410">
              <a:lnSpc>
                <a:spcPct val="100000"/>
              </a:lnSpc>
              <a:spcBef>
                <a:spcPts val="335"/>
              </a:spcBef>
              <a:buClr>
                <a:srgbClr val="974707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1400" b="1" spc="-1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Доходы бюджета </a:t>
            </a:r>
            <a:r>
              <a:rPr sz="1400" dirty="0">
                <a:latin typeface="Calibri"/>
                <a:cs typeface="Calibri"/>
              </a:rPr>
              <a:t>- </a:t>
            </a:r>
            <a:r>
              <a:rPr sz="1400" spc="-5" dirty="0">
                <a:latin typeface="Calibri"/>
                <a:cs typeface="Calibri"/>
              </a:rPr>
              <a:t>поступающие </a:t>
            </a:r>
            <a:r>
              <a:rPr sz="1400" dirty="0">
                <a:latin typeface="Calibri"/>
                <a:cs typeface="Calibri"/>
              </a:rPr>
              <a:t>в </a:t>
            </a:r>
            <a:r>
              <a:rPr sz="1400" spc="-10" dirty="0">
                <a:latin typeface="Calibri"/>
                <a:cs typeface="Calibri"/>
              </a:rPr>
              <a:t>бюджет </a:t>
            </a:r>
            <a:r>
              <a:rPr sz="1400" spc="-5" dirty="0">
                <a:latin typeface="Calibri"/>
                <a:cs typeface="Calibri"/>
              </a:rPr>
              <a:t>денежные </a:t>
            </a:r>
            <a:r>
              <a:rPr sz="1400" spc="-10" dirty="0">
                <a:latin typeface="Calibri"/>
                <a:cs typeface="Calibri"/>
              </a:rPr>
              <a:t>средства, </a:t>
            </a:r>
            <a:r>
              <a:rPr sz="1400" spc="-5" dirty="0">
                <a:latin typeface="Calibri"/>
                <a:cs typeface="Calibri"/>
              </a:rPr>
              <a:t>за исключением </a:t>
            </a:r>
            <a:r>
              <a:rPr sz="1400" spc="-15" dirty="0">
                <a:latin typeface="Calibri"/>
                <a:cs typeface="Calibri"/>
              </a:rPr>
              <a:t>средств,  </a:t>
            </a:r>
            <a:r>
              <a:rPr sz="1400" spc="-10" dirty="0">
                <a:latin typeface="Calibri"/>
                <a:cs typeface="Calibri"/>
              </a:rPr>
              <a:t>являющихся </a:t>
            </a:r>
            <a:r>
              <a:rPr sz="1400" spc="-5" dirty="0">
                <a:latin typeface="Calibri"/>
                <a:cs typeface="Calibri"/>
              </a:rPr>
              <a:t>источниками финансирования дефицита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бюджета.</a:t>
            </a:r>
            <a:endParaRPr sz="1400" dirty="0">
              <a:latin typeface="Calibri"/>
              <a:cs typeface="Calibri"/>
            </a:endParaRPr>
          </a:p>
          <a:p>
            <a:pPr marL="12700" marR="316230">
              <a:lnSpc>
                <a:spcPct val="100000"/>
              </a:lnSpc>
              <a:spcBef>
                <a:spcPts val="335"/>
              </a:spcBef>
              <a:buClr>
                <a:srgbClr val="974707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1400" b="1" spc="-10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Расходы </a:t>
            </a:r>
            <a:r>
              <a:rPr sz="1400" b="1" spc="-1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бюджета </a:t>
            </a:r>
            <a:r>
              <a:rPr sz="1400" dirty="0">
                <a:latin typeface="Calibri"/>
                <a:cs typeface="Calibri"/>
              </a:rPr>
              <a:t>- </a:t>
            </a:r>
            <a:r>
              <a:rPr sz="1400" spc="-5" dirty="0">
                <a:latin typeface="Calibri"/>
                <a:cs typeface="Calibri"/>
              </a:rPr>
              <a:t>выплачиваемые </a:t>
            </a:r>
            <a:r>
              <a:rPr sz="1400" dirty="0">
                <a:latin typeface="Calibri"/>
                <a:cs typeface="Calibri"/>
              </a:rPr>
              <a:t>из </a:t>
            </a:r>
            <a:r>
              <a:rPr sz="1400" spc="-10" dirty="0">
                <a:latin typeface="Calibri"/>
                <a:cs typeface="Calibri"/>
              </a:rPr>
              <a:t>бюджета </a:t>
            </a:r>
            <a:r>
              <a:rPr sz="1400" spc="-5" dirty="0">
                <a:latin typeface="Calibri"/>
                <a:cs typeface="Calibri"/>
              </a:rPr>
              <a:t>денежные </a:t>
            </a:r>
            <a:r>
              <a:rPr sz="1400" spc="-10" dirty="0">
                <a:latin typeface="Calibri"/>
                <a:cs typeface="Calibri"/>
              </a:rPr>
              <a:t>средства, </a:t>
            </a:r>
            <a:r>
              <a:rPr sz="1400" spc="-5" dirty="0">
                <a:latin typeface="Calibri"/>
                <a:cs typeface="Calibri"/>
              </a:rPr>
              <a:t>за исключением </a:t>
            </a:r>
            <a:r>
              <a:rPr sz="1400" spc="-15" dirty="0">
                <a:latin typeface="Calibri"/>
                <a:cs typeface="Calibri"/>
              </a:rPr>
              <a:t>средств,  </a:t>
            </a:r>
            <a:r>
              <a:rPr sz="1400" spc="-10" dirty="0">
                <a:latin typeface="Calibri"/>
                <a:cs typeface="Calibri"/>
              </a:rPr>
              <a:t>являющихся </a:t>
            </a:r>
            <a:r>
              <a:rPr sz="1400" spc="-5" dirty="0">
                <a:latin typeface="Calibri"/>
                <a:cs typeface="Calibri"/>
              </a:rPr>
              <a:t>источниками финансирования дефицита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бюджета.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buClr>
                <a:srgbClr val="974707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1400" b="1" spc="-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Дефицит </a:t>
            </a:r>
            <a:r>
              <a:rPr sz="1400" b="1" spc="-1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бюджета </a:t>
            </a:r>
            <a:r>
              <a:rPr sz="1400" dirty="0">
                <a:latin typeface="Calibri"/>
                <a:cs typeface="Calibri"/>
              </a:rPr>
              <a:t>- превышение </a:t>
            </a:r>
            <a:r>
              <a:rPr sz="1400" spc="-15" dirty="0">
                <a:latin typeface="Calibri"/>
                <a:cs typeface="Calibri"/>
              </a:rPr>
              <a:t>расходов </a:t>
            </a:r>
            <a:r>
              <a:rPr sz="1400" spc="-10" dirty="0">
                <a:latin typeface="Calibri"/>
                <a:cs typeface="Calibri"/>
              </a:rPr>
              <a:t>бюджета </a:t>
            </a:r>
            <a:r>
              <a:rPr sz="1400" dirty="0">
                <a:latin typeface="Calibri"/>
                <a:cs typeface="Calibri"/>
              </a:rPr>
              <a:t>над </a:t>
            </a:r>
            <a:r>
              <a:rPr sz="1400" spc="-10" dirty="0">
                <a:latin typeface="Calibri"/>
                <a:cs typeface="Calibri"/>
              </a:rPr>
              <a:t>его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доходами.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buClr>
                <a:srgbClr val="974707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1400" b="1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Профицит </a:t>
            </a:r>
            <a:r>
              <a:rPr sz="1400" b="1" spc="-1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бюджета </a:t>
            </a:r>
            <a:r>
              <a:rPr sz="1400" dirty="0">
                <a:latin typeface="Calibri"/>
                <a:cs typeface="Calibri"/>
              </a:rPr>
              <a:t>- превышение </a:t>
            </a:r>
            <a:r>
              <a:rPr sz="1400" spc="-15" dirty="0">
                <a:latin typeface="Calibri"/>
                <a:cs typeface="Calibri"/>
              </a:rPr>
              <a:t>доходов </a:t>
            </a:r>
            <a:r>
              <a:rPr sz="1400" spc="-10" dirty="0">
                <a:latin typeface="Calibri"/>
                <a:cs typeface="Calibri"/>
              </a:rPr>
              <a:t>бюджета </a:t>
            </a:r>
            <a:r>
              <a:rPr sz="1400" dirty="0">
                <a:latin typeface="Calibri"/>
                <a:cs typeface="Calibri"/>
              </a:rPr>
              <a:t>над </a:t>
            </a:r>
            <a:r>
              <a:rPr sz="1400" spc="-10" dirty="0">
                <a:latin typeface="Calibri"/>
                <a:cs typeface="Calibri"/>
              </a:rPr>
              <a:t>его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расходами.</a:t>
            </a:r>
            <a:endParaRPr sz="14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40"/>
              </a:spcBef>
              <a:buClr>
                <a:srgbClr val="974707"/>
              </a:buClr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1400" b="1" spc="-10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Бюджетный </a:t>
            </a:r>
            <a:r>
              <a:rPr sz="1400" b="1" spc="-5" dirty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процесс </a:t>
            </a:r>
            <a:r>
              <a:rPr sz="1400" dirty="0">
                <a:latin typeface="Calibri"/>
                <a:cs typeface="Calibri"/>
              </a:rPr>
              <a:t>- </a:t>
            </a:r>
            <a:r>
              <a:rPr sz="1400" spc="-10" dirty="0">
                <a:latin typeface="Calibri"/>
                <a:cs typeface="Calibri"/>
              </a:rPr>
              <a:t>регламентируемая законодательством Российской Федерации деятельность  </a:t>
            </a:r>
            <a:r>
              <a:rPr sz="1400" spc="-5" dirty="0">
                <a:latin typeface="Calibri"/>
                <a:cs typeface="Calibri"/>
              </a:rPr>
              <a:t>органов </a:t>
            </a:r>
            <a:r>
              <a:rPr sz="1400" spc="-10" dirty="0">
                <a:latin typeface="Calibri"/>
                <a:cs typeface="Calibri"/>
              </a:rPr>
              <a:t>государственной </a:t>
            </a:r>
            <a:r>
              <a:rPr sz="1400" spc="-5" dirty="0">
                <a:latin typeface="Calibri"/>
                <a:cs typeface="Calibri"/>
              </a:rPr>
              <a:t>власти, органов местного самоуправления </a:t>
            </a:r>
            <a:r>
              <a:rPr sz="1400" dirty="0">
                <a:latin typeface="Calibri"/>
                <a:cs typeface="Calibri"/>
              </a:rPr>
              <a:t>и иных </a:t>
            </a:r>
            <a:r>
              <a:rPr sz="1400" spc="-5" dirty="0">
                <a:latin typeface="Calibri"/>
                <a:cs typeface="Calibri"/>
              </a:rPr>
              <a:t>участников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бюджетного</a:t>
            </a:r>
            <a:endParaRPr sz="14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процесса </a:t>
            </a:r>
            <a:r>
              <a:rPr sz="1400" dirty="0">
                <a:latin typeface="Calibri"/>
                <a:cs typeface="Calibri"/>
              </a:rPr>
              <a:t>по </a:t>
            </a:r>
            <a:r>
              <a:rPr sz="1400" spc="-5" dirty="0">
                <a:latin typeface="Calibri"/>
                <a:cs typeface="Calibri"/>
              </a:rPr>
              <a:t>составлению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рассмотрению проектов </a:t>
            </a:r>
            <a:r>
              <a:rPr sz="1400" spc="-10" dirty="0">
                <a:latin typeface="Calibri"/>
                <a:cs typeface="Calibri"/>
              </a:rPr>
              <a:t>бюджетов, </a:t>
            </a:r>
            <a:r>
              <a:rPr sz="1400" spc="-5" dirty="0">
                <a:latin typeface="Calibri"/>
                <a:cs typeface="Calibri"/>
              </a:rPr>
              <a:t>утверждению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исполнению </a:t>
            </a:r>
            <a:r>
              <a:rPr sz="1400" spc="-10" dirty="0">
                <a:latin typeface="Calibri"/>
                <a:cs typeface="Calibri"/>
              </a:rPr>
              <a:t>бюджетов,  контролю </a:t>
            </a:r>
            <a:r>
              <a:rPr sz="1400" spc="-5" dirty="0">
                <a:latin typeface="Calibri"/>
                <a:cs typeface="Calibri"/>
              </a:rPr>
              <a:t>за </a:t>
            </a:r>
            <a:r>
              <a:rPr sz="1400" dirty="0">
                <a:latin typeface="Calibri"/>
                <a:cs typeface="Calibri"/>
              </a:rPr>
              <a:t>их </a:t>
            </a:r>
            <a:r>
              <a:rPr sz="1400" spc="-5" dirty="0">
                <a:latin typeface="Calibri"/>
                <a:cs typeface="Calibri"/>
              </a:rPr>
              <a:t>исполнением, осуществлению </a:t>
            </a:r>
            <a:r>
              <a:rPr sz="1400" spc="-10" dirty="0">
                <a:latin typeface="Calibri"/>
                <a:cs typeface="Calibri"/>
              </a:rPr>
              <a:t>бюджетного </a:t>
            </a:r>
            <a:r>
              <a:rPr sz="1400" spc="-5" dirty="0">
                <a:latin typeface="Calibri"/>
                <a:cs typeface="Calibri"/>
              </a:rPr>
              <a:t>учета, составлению, </a:t>
            </a:r>
            <a:r>
              <a:rPr sz="1400" dirty="0">
                <a:latin typeface="Calibri"/>
                <a:cs typeface="Calibri"/>
              </a:rPr>
              <a:t>внешней </a:t>
            </a:r>
            <a:r>
              <a:rPr sz="1400" spc="-5" dirty="0">
                <a:latin typeface="Calibri"/>
                <a:cs typeface="Calibri"/>
              </a:rPr>
              <a:t>проверке,  рассмотрению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утверждению </a:t>
            </a:r>
            <a:r>
              <a:rPr sz="1400" spc="-10" dirty="0">
                <a:latin typeface="Calibri"/>
                <a:cs typeface="Calibri"/>
              </a:rPr>
              <a:t>бюджетной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отчетности.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352" y="137160"/>
            <a:ext cx="8869680" cy="6583680"/>
          </a:xfrm>
          <a:custGeom>
            <a:avLst/>
            <a:gdLst/>
            <a:ahLst/>
            <a:cxnLst/>
            <a:rect l="l" t="t" r="r" b="b"/>
            <a:pathLst>
              <a:path w="8869680" h="6583680">
                <a:moveTo>
                  <a:pt x="0" y="6583680"/>
                </a:moveTo>
                <a:lnTo>
                  <a:pt x="8869680" y="6583680"/>
                </a:lnTo>
                <a:lnTo>
                  <a:pt x="8869680" y="0"/>
                </a:lnTo>
                <a:lnTo>
                  <a:pt x="0" y="0"/>
                </a:lnTo>
                <a:lnTo>
                  <a:pt x="0" y="6583680"/>
                </a:lnTo>
                <a:close/>
              </a:path>
            </a:pathLst>
          </a:custGeom>
          <a:ln w="1905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09000" y="6383020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BF5F8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"/>
            <a:ext cx="9144000" cy="6720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65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2262" y="3786378"/>
            <a:ext cx="3357372" cy="1857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2262" y="3786378"/>
            <a:ext cx="3357879" cy="1858010"/>
          </a:xfrm>
          <a:custGeom>
            <a:avLst/>
            <a:gdLst/>
            <a:ahLst/>
            <a:cxnLst/>
            <a:rect l="l" t="t" r="r" b="b"/>
            <a:pathLst>
              <a:path w="3357879" h="1858010">
                <a:moveTo>
                  <a:pt x="0" y="309626"/>
                </a:moveTo>
                <a:lnTo>
                  <a:pt x="3357" y="263885"/>
                </a:lnTo>
                <a:lnTo>
                  <a:pt x="13108" y="220223"/>
                </a:lnTo>
                <a:lnTo>
                  <a:pt x="28776" y="179121"/>
                </a:lnTo>
                <a:lnTo>
                  <a:pt x="49881" y="141057"/>
                </a:lnTo>
                <a:lnTo>
                  <a:pt x="75944" y="106512"/>
                </a:lnTo>
                <a:lnTo>
                  <a:pt x="106487" y="75966"/>
                </a:lnTo>
                <a:lnTo>
                  <a:pt x="141029" y="49897"/>
                </a:lnTo>
                <a:lnTo>
                  <a:pt x="179093" y="28787"/>
                </a:lnTo>
                <a:lnTo>
                  <a:pt x="220200" y="13114"/>
                </a:lnTo>
                <a:lnTo>
                  <a:pt x="263870" y="3358"/>
                </a:lnTo>
                <a:lnTo>
                  <a:pt x="309625" y="0"/>
                </a:lnTo>
                <a:lnTo>
                  <a:pt x="3047746" y="0"/>
                </a:lnTo>
                <a:lnTo>
                  <a:pt x="3093486" y="3358"/>
                </a:lnTo>
                <a:lnTo>
                  <a:pt x="3137148" y="13114"/>
                </a:lnTo>
                <a:lnTo>
                  <a:pt x="3178250" y="28787"/>
                </a:lnTo>
                <a:lnTo>
                  <a:pt x="3216314" y="49897"/>
                </a:lnTo>
                <a:lnTo>
                  <a:pt x="3250859" y="75966"/>
                </a:lnTo>
                <a:lnTo>
                  <a:pt x="3281405" y="106512"/>
                </a:lnTo>
                <a:lnTo>
                  <a:pt x="3307474" y="141057"/>
                </a:lnTo>
                <a:lnTo>
                  <a:pt x="3328584" y="179121"/>
                </a:lnTo>
                <a:lnTo>
                  <a:pt x="3344257" y="220223"/>
                </a:lnTo>
                <a:lnTo>
                  <a:pt x="3354013" y="263885"/>
                </a:lnTo>
                <a:lnTo>
                  <a:pt x="3357372" y="309626"/>
                </a:lnTo>
                <a:lnTo>
                  <a:pt x="3357372" y="1548130"/>
                </a:lnTo>
                <a:lnTo>
                  <a:pt x="3354013" y="1593870"/>
                </a:lnTo>
                <a:lnTo>
                  <a:pt x="3344257" y="1637532"/>
                </a:lnTo>
                <a:lnTo>
                  <a:pt x="3328584" y="1678634"/>
                </a:lnTo>
                <a:lnTo>
                  <a:pt x="3307474" y="1716698"/>
                </a:lnTo>
                <a:lnTo>
                  <a:pt x="3281405" y="1751243"/>
                </a:lnTo>
                <a:lnTo>
                  <a:pt x="3250859" y="1781789"/>
                </a:lnTo>
                <a:lnTo>
                  <a:pt x="3216314" y="1807858"/>
                </a:lnTo>
                <a:lnTo>
                  <a:pt x="3178250" y="1828968"/>
                </a:lnTo>
                <a:lnTo>
                  <a:pt x="3137148" y="1844641"/>
                </a:lnTo>
                <a:lnTo>
                  <a:pt x="3093486" y="1854397"/>
                </a:lnTo>
                <a:lnTo>
                  <a:pt x="3047746" y="1857756"/>
                </a:lnTo>
                <a:lnTo>
                  <a:pt x="309625" y="1857756"/>
                </a:lnTo>
                <a:lnTo>
                  <a:pt x="263870" y="1854397"/>
                </a:lnTo>
                <a:lnTo>
                  <a:pt x="220200" y="1844641"/>
                </a:lnTo>
                <a:lnTo>
                  <a:pt x="179093" y="1828968"/>
                </a:lnTo>
                <a:lnTo>
                  <a:pt x="141029" y="1807858"/>
                </a:lnTo>
                <a:lnTo>
                  <a:pt x="106487" y="1781789"/>
                </a:lnTo>
                <a:lnTo>
                  <a:pt x="75944" y="1751243"/>
                </a:lnTo>
                <a:lnTo>
                  <a:pt x="49881" y="1716698"/>
                </a:lnTo>
                <a:lnTo>
                  <a:pt x="28776" y="1678634"/>
                </a:lnTo>
                <a:lnTo>
                  <a:pt x="13108" y="1637532"/>
                </a:lnTo>
                <a:lnTo>
                  <a:pt x="3357" y="1593870"/>
                </a:lnTo>
                <a:lnTo>
                  <a:pt x="0" y="1548130"/>
                </a:lnTo>
                <a:lnTo>
                  <a:pt x="0" y="309626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86127" y="1642868"/>
            <a:ext cx="1648926" cy="17998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86627" y="1642872"/>
            <a:ext cx="1504188" cy="1871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929884" y="3357371"/>
            <a:ext cx="937260" cy="226985"/>
          </a:xfrm>
          <a:prstGeom prst="rect">
            <a:avLst/>
          </a:prstGeom>
          <a:solidFill>
            <a:srgbClr val="800080"/>
          </a:solidFill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200" b="1" spc="-40" dirty="0">
                <a:solidFill>
                  <a:schemeClr val="bg1"/>
                </a:solidFill>
                <a:latin typeface="Times New Roman"/>
                <a:cs typeface="Times New Roman"/>
              </a:rPr>
              <a:t>ДОХОДЫ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29499" y="2500834"/>
            <a:ext cx="902205" cy="10074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57871" y="3357371"/>
            <a:ext cx="1010919" cy="285115"/>
          </a:xfrm>
          <a:prstGeom prst="rect">
            <a:avLst/>
          </a:prstGeom>
          <a:solidFill>
            <a:srgbClr val="FFCC66"/>
          </a:solidFill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sz="1200" b="1" spc="-60" dirty="0">
                <a:latin typeface="Times New Roman"/>
                <a:cs typeface="Times New Roman"/>
              </a:rPr>
              <a:t>РАСХОДЫ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3127" y="2429252"/>
            <a:ext cx="964692" cy="10073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99872" y="3357371"/>
            <a:ext cx="937260" cy="226985"/>
          </a:xfrm>
          <a:prstGeom prst="rect">
            <a:avLst/>
          </a:prstGeom>
          <a:solidFill>
            <a:srgbClr val="800080"/>
          </a:solidFill>
          <a:ln w="9143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200" b="1" spc="-40" dirty="0">
                <a:solidFill>
                  <a:schemeClr val="bg1"/>
                </a:solidFill>
                <a:latin typeface="Times New Roman"/>
                <a:cs typeface="Times New Roman"/>
              </a:rPr>
              <a:t>ДОХОДЫ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71116" y="3357371"/>
            <a:ext cx="1010919" cy="285115"/>
          </a:xfrm>
          <a:prstGeom prst="rect">
            <a:avLst/>
          </a:prstGeom>
          <a:solidFill>
            <a:srgbClr val="FFCC66"/>
          </a:solidFill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200" b="1" spc="-40" dirty="0">
                <a:latin typeface="Times New Roman"/>
                <a:cs typeface="Times New Roman"/>
              </a:rPr>
              <a:t>РАСХ</a:t>
            </a:r>
            <a:r>
              <a:rPr sz="1100" b="1" spc="-40" dirty="0">
                <a:latin typeface="Times New Roman"/>
                <a:cs typeface="Times New Roman"/>
              </a:rPr>
              <a:t>ОД</a:t>
            </a:r>
            <a:r>
              <a:rPr sz="1200" b="1" spc="-40" dirty="0">
                <a:latin typeface="Times New Roman"/>
                <a:cs typeface="Times New Roman"/>
              </a:rPr>
              <a:t>Ы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3127" y="115823"/>
            <a:ext cx="7786116" cy="8122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CC00CC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3127" y="115823"/>
            <a:ext cx="7786370" cy="812800"/>
          </a:xfrm>
          <a:custGeom>
            <a:avLst/>
            <a:gdLst/>
            <a:ahLst/>
            <a:cxnLst/>
            <a:rect l="l" t="t" r="r" b="b"/>
            <a:pathLst>
              <a:path w="7786370" h="812800">
                <a:moveTo>
                  <a:pt x="0" y="0"/>
                </a:moveTo>
                <a:lnTo>
                  <a:pt x="7786116" y="0"/>
                </a:lnTo>
                <a:lnTo>
                  <a:pt x="7786116" y="812291"/>
                </a:lnTo>
                <a:lnTo>
                  <a:pt x="0" y="81229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3127" y="115823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0" y="0"/>
                </a:moveTo>
                <a:lnTo>
                  <a:pt x="101536" y="10147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3127" y="826642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0" y="101473"/>
                </a:moveTo>
                <a:lnTo>
                  <a:pt x="101536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27770" y="115823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101473" y="0"/>
                </a:moveTo>
                <a:lnTo>
                  <a:pt x="0" y="10147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27770" y="826642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101473" y="101473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744664" y="217297"/>
            <a:ext cx="7583170" cy="60960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176530" rIns="0" bIns="0" rtlCol="0">
            <a:spAutoFit/>
          </a:bodyPr>
          <a:lstStyle/>
          <a:p>
            <a:pPr marL="534035">
              <a:lnSpc>
                <a:spcPct val="100000"/>
              </a:lnSpc>
              <a:spcBef>
                <a:spcPts val="1390"/>
              </a:spcBef>
            </a:pPr>
            <a:r>
              <a:rPr sz="2000" spc="-55" dirty="0">
                <a:latin typeface="Times New Roman"/>
                <a:cs typeface="Times New Roman"/>
              </a:rPr>
              <a:t>ДОХОДЫ </a:t>
            </a:r>
            <a:r>
              <a:rPr sz="2000" dirty="0">
                <a:latin typeface="Times New Roman"/>
                <a:cs typeface="Times New Roman"/>
              </a:rPr>
              <a:t>– </a:t>
            </a:r>
            <a:r>
              <a:rPr sz="2000" spc="-85" dirty="0">
                <a:latin typeface="Times New Roman"/>
                <a:cs typeface="Times New Roman"/>
              </a:rPr>
              <a:t>РАСХОДЫ </a:t>
            </a:r>
            <a:r>
              <a:rPr sz="2000" dirty="0">
                <a:latin typeface="Times New Roman"/>
                <a:cs typeface="Times New Roman"/>
              </a:rPr>
              <a:t>= ДЕФИЦИТ</a:t>
            </a:r>
            <a:r>
              <a:rPr sz="2000" spc="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(ПРОФИЦИТ)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33627" y="3874770"/>
            <a:ext cx="2104390" cy="46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1750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Mistral"/>
                <a:cs typeface="Mistral"/>
              </a:rPr>
              <a:t>Д</a:t>
            </a:r>
            <a:r>
              <a:rPr sz="1400" b="1" spc="-5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Е</a:t>
            </a:r>
            <a:r>
              <a:rPr sz="1400" b="1" spc="-4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Ф</a:t>
            </a:r>
            <a:r>
              <a:rPr sz="1400" b="1" spc="-6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И</a:t>
            </a:r>
            <a:r>
              <a:rPr sz="1400" b="1" spc="-6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Ц</a:t>
            </a:r>
            <a:r>
              <a:rPr sz="1400" b="1" spc="-65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И</a:t>
            </a:r>
            <a:r>
              <a:rPr sz="1400" b="1" spc="-6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Т</a:t>
            </a:r>
            <a:endParaRPr sz="1400">
              <a:latin typeface="Mistral"/>
              <a:cs typeface="Mistr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400" b="1" spc="-15" dirty="0">
                <a:latin typeface="Times New Roman"/>
                <a:cs typeface="Times New Roman"/>
              </a:rPr>
              <a:t>(расходы </a:t>
            </a:r>
            <a:r>
              <a:rPr sz="1400" b="1" spc="-10" dirty="0">
                <a:latin typeface="Times New Roman"/>
                <a:cs typeface="Times New Roman"/>
              </a:rPr>
              <a:t>больше</a:t>
            </a:r>
            <a:r>
              <a:rPr sz="1400" b="1" spc="-60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доходов)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3191" y="4412437"/>
            <a:ext cx="298386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imes New Roman"/>
                <a:cs typeface="Times New Roman"/>
              </a:rPr>
              <a:t>При превышении </a:t>
            </a:r>
            <a:r>
              <a:rPr sz="1300" spc="-15" dirty="0">
                <a:latin typeface="Times New Roman"/>
                <a:cs typeface="Times New Roman"/>
              </a:rPr>
              <a:t>расходов </a:t>
            </a:r>
            <a:r>
              <a:rPr sz="1300" spc="-5" dirty="0">
                <a:latin typeface="Times New Roman"/>
                <a:cs typeface="Times New Roman"/>
              </a:rPr>
              <a:t>над</a:t>
            </a:r>
            <a:r>
              <a:rPr sz="1300" spc="18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доходами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3191" y="4611115"/>
            <a:ext cx="951230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imes New Roman"/>
                <a:cs typeface="Times New Roman"/>
              </a:rPr>
              <a:t>принимается  </a:t>
            </a:r>
            <a:r>
              <a:rPr sz="1300" spc="-10" dirty="0">
                <a:latin typeface="Times New Roman"/>
                <a:cs typeface="Times New Roman"/>
              </a:rPr>
              <a:t>покрытия  ис</a:t>
            </a:r>
            <a:r>
              <a:rPr sz="1300" spc="-5" dirty="0">
                <a:latin typeface="Times New Roman"/>
                <a:cs typeface="Times New Roman"/>
              </a:rPr>
              <a:t>п</a:t>
            </a:r>
            <a:r>
              <a:rPr sz="1300" spc="-20" dirty="0">
                <a:latin typeface="Times New Roman"/>
                <a:cs typeface="Times New Roman"/>
              </a:rPr>
              <a:t>о</a:t>
            </a:r>
            <a:r>
              <a:rPr sz="1300" spc="-10" dirty="0">
                <a:latin typeface="Times New Roman"/>
                <a:cs typeface="Times New Roman"/>
              </a:rPr>
              <a:t>ль</a:t>
            </a:r>
            <a:r>
              <a:rPr sz="1300" spc="-15" dirty="0">
                <a:latin typeface="Times New Roman"/>
                <a:cs typeface="Times New Roman"/>
              </a:rPr>
              <a:t>з</a:t>
            </a:r>
            <a:r>
              <a:rPr sz="1300" spc="-5" dirty="0">
                <a:latin typeface="Times New Roman"/>
                <a:cs typeface="Times New Roman"/>
              </a:rPr>
              <a:t>о</a:t>
            </a:r>
            <a:r>
              <a:rPr sz="1300" spc="-20" dirty="0">
                <a:latin typeface="Times New Roman"/>
                <a:cs typeface="Times New Roman"/>
              </a:rPr>
              <a:t>в</a:t>
            </a:r>
            <a:r>
              <a:rPr sz="1300" spc="-40" dirty="0">
                <a:latin typeface="Times New Roman"/>
                <a:cs typeface="Times New Roman"/>
              </a:rPr>
              <a:t>а</a:t>
            </a:r>
            <a:r>
              <a:rPr sz="1300" spc="-10" dirty="0">
                <a:latin typeface="Times New Roman"/>
                <a:cs typeface="Times New Roman"/>
              </a:rPr>
              <a:t>ть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60295" y="4611115"/>
            <a:ext cx="955040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830" marR="5080" indent="-24765">
              <a:lnSpc>
                <a:spcPct val="100000"/>
              </a:lnSpc>
              <a:spcBef>
                <a:spcPts val="95"/>
              </a:spcBef>
              <a:tabLst>
                <a:tab pos="775970" algn="l"/>
              </a:tabLst>
            </a:pPr>
            <a:r>
              <a:rPr sz="1300" spc="-5" dirty="0">
                <a:latin typeface="Times New Roman"/>
                <a:cs typeface="Times New Roman"/>
              </a:rPr>
              <a:t>реше</a:t>
            </a:r>
            <a:r>
              <a:rPr sz="1300" spc="0" dirty="0">
                <a:latin typeface="Times New Roman"/>
                <a:cs typeface="Times New Roman"/>
              </a:rPr>
              <a:t>н</a:t>
            </a:r>
            <a:r>
              <a:rPr sz="1300" spc="-10" dirty="0">
                <a:latin typeface="Times New Roman"/>
                <a:cs typeface="Times New Roman"/>
              </a:rPr>
              <a:t>и</a:t>
            </a:r>
            <a:r>
              <a:rPr sz="1300" spc="-5" dirty="0">
                <a:latin typeface="Times New Roman"/>
                <a:cs typeface="Times New Roman"/>
              </a:rPr>
              <a:t>е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spc="-5" dirty="0">
                <a:latin typeface="Times New Roman"/>
                <a:cs typeface="Times New Roman"/>
              </a:rPr>
              <a:t>об  </a:t>
            </a:r>
            <a:r>
              <a:rPr sz="1300" dirty="0">
                <a:latin typeface="Times New Roman"/>
                <a:cs typeface="Times New Roman"/>
              </a:rPr>
              <a:t>дефицита  </a:t>
            </a:r>
            <a:r>
              <a:rPr sz="1300" spc="-5" dirty="0">
                <a:latin typeface="Times New Roman"/>
                <a:cs typeface="Times New Roman"/>
              </a:rPr>
              <a:t>имеющиеся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95092" y="4611115"/>
            <a:ext cx="882015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1435" algn="just">
              <a:lnSpc>
                <a:spcPct val="100000"/>
              </a:lnSpc>
              <a:spcBef>
                <a:spcPts val="95"/>
              </a:spcBef>
            </a:pPr>
            <a:r>
              <a:rPr sz="1300" spc="-10" dirty="0">
                <a:latin typeface="Times New Roman"/>
                <a:cs typeface="Times New Roman"/>
              </a:rPr>
              <a:t>ис</a:t>
            </a:r>
            <a:r>
              <a:rPr sz="1300" spc="-20" dirty="0">
                <a:latin typeface="Times New Roman"/>
                <a:cs typeface="Times New Roman"/>
              </a:rPr>
              <a:t>т</a:t>
            </a:r>
            <a:r>
              <a:rPr sz="1300" spc="-45" dirty="0">
                <a:latin typeface="Times New Roman"/>
                <a:cs typeface="Times New Roman"/>
              </a:rPr>
              <a:t>о</a:t>
            </a:r>
            <a:r>
              <a:rPr sz="1300" spc="-10" dirty="0">
                <a:latin typeface="Times New Roman"/>
                <a:cs typeface="Times New Roman"/>
              </a:rPr>
              <a:t>ч</a:t>
            </a:r>
            <a:r>
              <a:rPr sz="1300" spc="0" dirty="0">
                <a:latin typeface="Times New Roman"/>
                <a:cs typeface="Times New Roman"/>
              </a:rPr>
              <a:t>ни</a:t>
            </a:r>
            <a:r>
              <a:rPr sz="1300" spc="-35" dirty="0">
                <a:latin typeface="Times New Roman"/>
                <a:cs typeface="Times New Roman"/>
              </a:rPr>
              <a:t>к</a:t>
            </a:r>
            <a:r>
              <a:rPr sz="1300" spc="0" dirty="0">
                <a:latin typeface="Times New Roman"/>
                <a:cs typeface="Times New Roman"/>
              </a:rPr>
              <a:t>а</a:t>
            </a:r>
            <a:r>
              <a:rPr sz="1300" spc="-5" dirty="0">
                <a:latin typeface="Times New Roman"/>
                <a:cs typeface="Times New Roman"/>
              </a:rPr>
              <a:t>х  (например,  </a:t>
            </a:r>
            <a:r>
              <a:rPr sz="1300" spc="-10" dirty="0">
                <a:latin typeface="Times New Roman"/>
                <a:cs typeface="Times New Roman"/>
              </a:rPr>
              <a:t>на</a:t>
            </a:r>
            <a:r>
              <a:rPr sz="1300" spc="-70" dirty="0">
                <a:latin typeface="Times New Roman"/>
                <a:cs typeface="Times New Roman"/>
              </a:rPr>
              <a:t>к</a:t>
            </a:r>
            <a:r>
              <a:rPr sz="1300" spc="-5" dirty="0">
                <a:latin typeface="Times New Roman"/>
                <a:cs typeface="Times New Roman"/>
              </a:rPr>
              <a:t>о</a:t>
            </a:r>
            <a:r>
              <a:rPr sz="1300" spc="0" dirty="0">
                <a:latin typeface="Times New Roman"/>
                <a:cs typeface="Times New Roman"/>
              </a:rPr>
              <a:t>п</a:t>
            </a:r>
            <a:r>
              <a:rPr sz="1300" spc="-10" dirty="0">
                <a:latin typeface="Times New Roman"/>
                <a:cs typeface="Times New Roman"/>
              </a:rPr>
              <a:t>ле</a:t>
            </a:r>
            <a:r>
              <a:rPr sz="1300" spc="-5" dirty="0">
                <a:latin typeface="Times New Roman"/>
                <a:cs typeface="Times New Roman"/>
              </a:rPr>
              <a:t>н</a:t>
            </a:r>
            <a:r>
              <a:rPr sz="1300" spc="-10" dirty="0">
                <a:latin typeface="Times New Roman"/>
                <a:cs typeface="Times New Roman"/>
              </a:rPr>
              <a:t>и</a:t>
            </a:r>
            <a:r>
              <a:rPr sz="1300" spc="5" dirty="0">
                <a:latin typeface="Times New Roman"/>
                <a:cs typeface="Times New Roman"/>
              </a:rPr>
              <a:t>я</a:t>
            </a:r>
            <a:r>
              <a:rPr sz="1300" spc="-5" dirty="0">
                <a:latin typeface="Times New Roman"/>
                <a:cs typeface="Times New Roman"/>
              </a:rPr>
              <a:t>,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3191" y="5205476"/>
            <a:ext cx="163068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imes New Roman"/>
                <a:cs typeface="Times New Roman"/>
              </a:rPr>
              <a:t>остатки, взять</a:t>
            </a:r>
            <a:r>
              <a:rPr sz="1300" spc="-5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кредит).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072634" y="3786378"/>
            <a:ext cx="3749040" cy="1857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72634" y="3786378"/>
            <a:ext cx="3749040" cy="1858010"/>
          </a:xfrm>
          <a:custGeom>
            <a:avLst/>
            <a:gdLst/>
            <a:ahLst/>
            <a:cxnLst/>
            <a:rect l="l" t="t" r="r" b="b"/>
            <a:pathLst>
              <a:path w="3749040" h="1858010">
                <a:moveTo>
                  <a:pt x="0" y="309626"/>
                </a:moveTo>
                <a:lnTo>
                  <a:pt x="3358" y="263885"/>
                </a:lnTo>
                <a:lnTo>
                  <a:pt x="13114" y="220223"/>
                </a:lnTo>
                <a:lnTo>
                  <a:pt x="28787" y="179121"/>
                </a:lnTo>
                <a:lnTo>
                  <a:pt x="49897" y="141057"/>
                </a:lnTo>
                <a:lnTo>
                  <a:pt x="75966" y="106512"/>
                </a:lnTo>
                <a:lnTo>
                  <a:pt x="106512" y="75966"/>
                </a:lnTo>
                <a:lnTo>
                  <a:pt x="141057" y="49897"/>
                </a:lnTo>
                <a:lnTo>
                  <a:pt x="179121" y="28787"/>
                </a:lnTo>
                <a:lnTo>
                  <a:pt x="220223" y="13114"/>
                </a:lnTo>
                <a:lnTo>
                  <a:pt x="263885" y="3358"/>
                </a:lnTo>
                <a:lnTo>
                  <a:pt x="309625" y="0"/>
                </a:lnTo>
                <a:lnTo>
                  <a:pt x="3439414" y="0"/>
                </a:lnTo>
                <a:lnTo>
                  <a:pt x="3485154" y="3358"/>
                </a:lnTo>
                <a:lnTo>
                  <a:pt x="3528816" y="13114"/>
                </a:lnTo>
                <a:lnTo>
                  <a:pt x="3569918" y="28787"/>
                </a:lnTo>
                <a:lnTo>
                  <a:pt x="3607982" y="49897"/>
                </a:lnTo>
                <a:lnTo>
                  <a:pt x="3642527" y="75966"/>
                </a:lnTo>
                <a:lnTo>
                  <a:pt x="3673073" y="106512"/>
                </a:lnTo>
                <a:lnTo>
                  <a:pt x="3699142" y="141057"/>
                </a:lnTo>
                <a:lnTo>
                  <a:pt x="3720252" y="179121"/>
                </a:lnTo>
                <a:lnTo>
                  <a:pt x="3735925" y="220223"/>
                </a:lnTo>
                <a:lnTo>
                  <a:pt x="3745681" y="263885"/>
                </a:lnTo>
                <a:lnTo>
                  <a:pt x="3749040" y="309626"/>
                </a:lnTo>
                <a:lnTo>
                  <a:pt x="3749040" y="1548130"/>
                </a:lnTo>
                <a:lnTo>
                  <a:pt x="3745681" y="1593870"/>
                </a:lnTo>
                <a:lnTo>
                  <a:pt x="3735925" y="1637532"/>
                </a:lnTo>
                <a:lnTo>
                  <a:pt x="3720252" y="1678634"/>
                </a:lnTo>
                <a:lnTo>
                  <a:pt x="3699142" y="1716698"/>
                </a:lnTo>
                <a:lnTo>
                  <a:pt x="3673073" y="1751243"/>
                </a:lnTo>
                <a:lnTo>
                  <a:pt x="3642527" y="1781789"/>
                </a:lnTo>
                <a:lnTo>
                  <a:pt x="3607982" y="1807858"/>
                </a:lnTo>
                <a:lnTo>
                  <a:pt x="3569918" y="1828968"/>
                </a:lnTo>
                <a:lnTo>
                  <a:pt x="3528816" y="1844641"/>
                </a:lnTo>
                <a:lnTo>
                  <a:pt x="3485154" y="1854397"/>
                </a:lnTo>
                <a:lnTo>
                  <a:pt x="3439414" y="1857756"/>
                </a:lnTo>
                <a:lnTo>
                  <a:pt x="309625" y="1857756"/>
                </a:lnTo>
                <a:lnTo>
                  <a:pt x="263885" y="1854397"/>
                </a:lnTo>
                <a:lnTo>
                  <a:pt x="220223" y="1844641"/>
                </a:lnTo>
                <a:lnTo>
                  <a:pt x="179121" y="1828968"/>
                </a:lnTo>
                <a:lnTo>
                  <a:pt x="141057" y="1807858"/>
                </a:lnTo>
                <a:lnTo>
                  <a:pt x="106512" y="1781789"/>
                </a:lnTo>
                <a:lnTo>
                  <a:pt x="75966" y="1751243"/>
                </a:lnTo>
                <a:lnTo>
                  <a:pt x="49897" y="1716698"/>
                </a:lnTo>
                <a:lnTo>
                  <a:pt x="28787" y="1678634"/>
                </a:lnTo>
                <a:lnTo>
                  <a:pt x="13114" y="1637532"/>
                </a:lnTo>
                <a:lnTo>
                  <a:pt x="3358" y="1593870"/>
                </a:lnTo>
                <a:lnTo>
                  <a:pt x="0" y="1548130"/>
                </a:lnTo>
                <a:lnTo>
                  <a:pt x="0" y="309626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294503" y="3930243"/>
            <a:ext cx="3377565" cy="156972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R="33655" algn="ctr">
              <a:lnSpc>
                <a:spcPct val="100000"/>
              </a:lnSpc>
              <a:spcBef>
                <a:spcPts val="204"/>
              </a:spcBef>
            </a:pPr>
            <a:r>
              <a:rPr sz="1400" b="1" dirty="0">
                <a:latin typeface="Mistral"/>
                <a:cs typeface="Mistral"/>
              </a:rPr>
              <a:t>П</a:t>
            </a:r>
            <a:r>
              <a:rPr sz="1400" b="1" spc="-4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Р</a:t>
            </a:r>
            <a:r>
              <a:rPr sz="1400" b="1" spc="-45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О</a:t>
            </a:r>
            <a:r>
              <a:rPr sz="1400" b="1" spc="-6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Ф</a:t>
            </a:r>
            <a:r>
              <a:rPr sz="1400" b="1" spc="-6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И</a:t>
            </a:r>
            <a:r>
              <a:rPr sz="1400" b="1" spc="-7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Ц</a:t>
            </a:r>
            <a:r>
              <a:rPr sz="1400" b="1" spc="-65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И</a:t>
            </a:r>
            <a:r>
              <a:rPr sz="1400" b="1" spc="-60" dirty="0">
                <a:latin typeface="Mistral"/>
                <a:cs typeface="Mistral"/>
              </a:rPr>
              <a:t> </a:t>
            </a:r>
            <a:r>
              <a:rPr sz="1400" b="1" dirty="0">
                <a:latin typeface="Mistral"/>
                <a:cs typeface="Mistral"/>
              </a:rPr>
              <a:t>Т</a:t>
            </a:r>
            <a:endParaRPr sz="1400" dirty="0">
              <a:latin typeface="Mistral"/>
              <a:cs typeface="Mistral"/>
            </a:endParaRPr>
          </a:p>
          <a:p>
            <a:pPr marL="648335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latin typeface="Times New Roman"/>
                <a:cs typeface="Times New Roman"/>
              </a:rPr>
              <a:t>(доходы </a:t>
            </a:r>
            <a:r>
              <a:rPr sz="1400" b="1" spc="-10" dirty="0">
                <a:latin typeface="Times New Roman"/>
                <a:cs typeface="Times New Roman"/>
              </a:rPr>
              <a:t>больше</a:t>
            </a:r>
            <a:r>
              <a:rPr sz="1400" b="1" spc="-30" dirty="0">
                <a:latin typeface="Times New Roman"/>
                <a:cs typeface="Times New Roman"/>
              </a:rPr>
              <a:t> </a:t>
            </a:r>
            <a:r>
              <a:rPr sz="1400" b="1" spc="-20" dirty="0">
                <a:latin typeface="Times New Roman"/>
                <a:cs typeface="Times New Roman"/>
              </a:rPr>
              <a:t>расходов)</a:t>
            </a:r>
            <a:endParaRPr sz="14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780"/>
              </a:spcBef>
            </a:pPr>
            <a:r>
              <a:rPr sz="1300" spc="-10" dirty="0">
                <a:latin typeface="Times New Roman"/>
                <a:cs typeface="Times New Roman"/>
              </a:rPr>
              <a:t>При превышении </a:t>
            </a:r>
            <a:r>
              <a:rPr sz="1300" spc="-25" dirty="0">
                <a:latin typeface="Times New Roman"/>
                <a:cs typeface="Times New Roman"/>
              </a:rPr>
              <a:t>доходов </a:t>
            </a:r>
            <a:r>
              <a:rPr sz="1300" spc="-10" dirty="0">
                <a:latin typeface="Times New Roman"/>
                <a:cs typeface="Times New Roman"/>
              </a:rPr>
              <a:t>над </a:t>
            </a:r>
            <a:r>
              <a:rPr sz="1300" spc="-15" dirty="0">
                <a:latin typeface="Times New Roman"/>
                <a:cs typeface="Times New Roman"/>
              </a:rPr>
              <a:t>расходами  </a:t>
            </a:r>
            <a:r>
              <a:rPr sz="1300" spc="-5" dirty="0">
                <a:latin typeface="Times New Roman"/>
                <a:cs typeface="Times New Roman"/>
              </a:rPr>
              <a:t>принимается решение, </a:t>
            </a:r>
            <a:r>
              <a:rPr sz="1300" spc="-15" dirty="0">
                <a:latin typeface="Times New Roman"/>
                <a:cs typeface="Times New Roman"/>
              </a:rPr>
              <a:t>как </a:t>
            </a:r>
            <a:r>
              <a:rPr sz="1300" dirty="0">
                <a:latin typeface="Times New Roman"/>
                <a:cs typeface="Times New Roman"/>
              </a:rPr>
              <a:t>их </a:t>
            </a:r>
            <a:r>
              <a:rPr sz="1300" spc="-15" dirty="0">
                <a:latin typeface="Times New Roman"/>
                <a:cs typeface="Times New Roman"/>
              </a:rPr>
              <a:t>использовать  </a:t>
            </a:r>
            <a:r>
              <a:rPr sz="1300" spc="-5" dirty="0">
                <a:latin typeface="Times New Roman"/>
                <a:cs typeface="Times New Roman"/>
              </a:rPr>
              <a:t>(например, </a:t>
            </a:r>
            <a:r>
              <a:rPr sz="1300" spc="-15" dirty="0">
                <a:latin typeface="Times New Roman"/>
                <a:cs typeface="Times New Roman"/>
              </a:rPr>
              <a:t>накапливать </a:t>
            </a:r>
            <a:r>
              <a:rPr sz="1300" spc="-5" dirty="0">
                <a:latin typeface="Times New Roman"/>
                <a:cs typeface="Times New Roman"/>
              </a:rPr>
              <a:t>резервы, </a:t>
            </a:r>
            <a:r>
              <a:rPr sz="1300" spc="-15" dirty="0">
                <a:latin typeface="Times New Roman"/>
                <a:cs typeface="Times New Roman"/>
              </a:rPr>
              <a:t>погашать  </a:t>
            </a:r>
            <a:r>
              <a:rPr sz="1300" spc="-40" dirty="0">
                <a:latin typeface="Times New Roman"/>
                <a:cs typeface="Times New Roman"/>
              </a:rPr>
              <a:t>долг, </a:t>
            </a:r>
            <a:r>
              <a:rPr sz="1300" spc="-15" dirty="0">
                <a:latin typeface="Times New Roman"/>
                <a:cs typeface="Times New Roman"/>
              </a:rPr>
              <a:t>увеличивать </a:t>
            </a:r>
            <a:r>
              <a:rPr sz="1300" spc="-20" dirty="0">
                <a:latin typeface="Times New Roman"/>
                <a:cs typeface="Times New Roman"/>
              </a:rPr>
              <a:t>расходы </a:t>
            </a:r>
            <a:r>
              <a:rPr sz="1300" spc="-15" dirty="0">
                <a:latin typeface="Times New Roman"/>
                <a:cs typeface="Times New Roman"/>
              </a:rPr>
              <a:t>бюджета </a:t>
            </a:r>
            <a:r>
              <a:rPr sz="1300" spc="-5" dirty="0">
                <a:latin typeface="Times New Roman"/>
                <a:cs typeface="Times New Roman"/>
              </a:rPr>
              <a:t>на </a:t>
            </a:r>
            <a:r>
              <a:rPr sz="1300" spc="-10" dirty="0">
                <a:latin typeface="Times New Roman"/>
                <a:cs typeface="Times New Roman"/>
              </a:rPr>
              <a:t>сумму  </a:t>
            </a:r>
            <a:r>
              <a:rPr sz="1300" spc="-5" dirty="0">
                <a:latin typeface="Times New Roman"/>
                <a:cs typeface="Times New Roman"/>
              </a:rPr>
              <a:t>сверх запланированных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доходов).</a:t>
            </a:r>
            <a:endParaRPr sz="13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/>
          <p:nvPr/>
        </p:nvSpPr>
        <p:spPr>
          <a:xfrm>
            <a:off x="3640261" y="1884699"/>
            <a:ext cx="2989139" cy="2840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val 27"/>
          <p:cNvSpPr>
            <a:spLocks noChangeArrowheads="1"/>
          </p:cNvSpPr>
          <p:nvPr/>
        </p:nvSpPr>
        <p:spPr bwMode="auto">
          <a:xfrm>
            <a:off x="3614508" y="2901091"/>
            <a:ext cx="2519363" cy="1512887"/>
          </a:xfrm>
          <a:prstGeom prst="ellipse">
            <a:avLst/>
          </a:prstGeom>
          <a:blipFill>
            <a:blip r:embed="rId5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Бюджетный</a:t>
            </a:r>
          </a:p>
          <a:p>
            <a:pPr algn="ctr" eaLnBrk="1" hangingPunct="1"/>
            <a:r>
              <a:rPr lang="ru-RU" altLang="ru-RU" sz="2400" b="1" dirty="0"/>
              <a:t>процесс</a:t>
            </a:r>
          </a:p>
        </p:txBody>
      </p:sp>
      <p:sp>
        <p:nvSpPr>
          <p:cNvPr id="3" name="Oval 29"/>
          <p:cNvSpPr>
            <a:spLocks noChangeArrowheads="1"/>
          </p:cNvSpPr>
          <p:nvPr/>
        </p:nvSpPr>
        <p:spPr bwMode="auto">
          <a:xfrm>
            <a:off x="574675" y="1680548"/>
            <a:ext cx="2736850" cy="1584325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dirty="0"/>
              <a:t>Утверждение </a:t>
            </a:r>
          </a:p>
          <a:p>
            <a:pPr algn="ctr" eaLnBrk="1" hangingPunct="1"/>
            <a:r>
              <a:rPr lang="ru-RU" altLang="ru-RU" sz="1600" dirty="0"/>
              <a:t>отчёта об исполнении</a:t>
            </a:r>
          </a:p>
          <a:p>
            <a:pPr algn="ctr" eaLnBrk="1" hangingPunct="1"/>
            <a:r>
              <a:rPr lang="ru-RU" altLang="ru-RU" sz="1600" dirty="0"/>
              <a:t> бюджета </a:t>
            </a:r>
          </a:p>
          <a:p>
            <a:pPr algn="ctr" eaLnBrk="1" hangingPunct="1"/>
            <a:r>
              <a:rPr lang="ru-RU" altLang="ru-RU" sz="1600" dirty="0"/>
              <a:t>предыдущего года</a:t>
            </a:r>
          </a:p>
        </p:txBody>
      </p:sp>
      <p:sp>
        <p:nvSpPr>
          <p:cNvPr id="4" name="Oval 30"/>
          <p:cNvSpPr>
            <a:spLocks noChangeArrowheads="1"/>
          </p:cNvSpPr>
          <p:nvPr/>
        </p:nvSpPr>
        <p:spPr bwMode="auto">
          <a:xfrm>
            <a:off x="756578" y="4101786"/>
            <a:ext cx="2665413" cy="1511300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dirty="0"/>
              <a:t>Формирование</a:t>
            </a:r>
          </a:p>
          <a:p>
            <a:pPr algn="ctr" eaLnBrk="1" hangingPunct="1"/>
            <a:r>
              <a:rPr lang="ru-RU" altLang="ru-RU" sz="1600" dirty="0"/>
              <a:t>отчёта об исполнении</a:t>
            </a:r>
          </a:p>
          <a:p>
            <a:pPr algn="ctr" eaLnBrk="1" hangingPunct="1"/>
            <a:r>
              <a:rPr lang="ru-RU" altLang="ru-RU" sz="1600" dirty="0"/>
              <a:t>бюджета </a:t>
            </a:r>
          </a:p>
          <a:p>
            <a:pPr algn="ctr" eaLnBrk="1" hangingPunct="1"/>
            <a:r>
              <a:rPr lang="ru-RU" altLang="ru-RU" sz="1600" dirty="0"/>
              <a:t>предыдущего года</a:t>
            </a:r>
          </a:p>
        </p:txBody>
      </p:sp>
      <p:sp>
        <p:nvSpPr>
          <p:cNvPr id="5" name="Oval 31"/>
          <p:cNvSpPr>
            <a:spLocks noChangeArrowheads="1"/>
          </p:cNvSpPr>
          <p:nvPr/>
        </p:nvSpPr>
        <p:spPr bwMode="auto">
          <a:xfrm>
            <a:off x="3585599" y="5223184"/>
            <a:ext cx="2952750" cy="1295400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dirty="0"/>
              <a:t>Исполнение </a:t>
            </a:r>
          </a:p>
          <a:p>
            <a:pPr algn="ctr" eaLnBrk="1" hangingPunct="1"/>
            <a:r>
              <a:rPr lang="ru-RU" altLang="ru-RU" sz="1600" dirty="0"/>
              <a:t>бюджета </a:t>
            </a:r>
          </a:p>
          <a:p>
            <a:pPr algn="ctr" eaLnBrk="1" hangingPunct="1"/>
            <a:r>
              <a:rPr lang="ru-RU" altLang="ru-RU" sz="1600" dirty="0"/>
              <a:t>в текущем году</a:t>
            </a:r>
          </a:p>
        </p:txBody>
      </p:sp>
      <p:sp>
        <p:nvSpPr>
          <p:cNvPr id="6" name="Oval 32"/>
          <p:cNvSpPr>
            <a:spLocks noChangeArrowheads="1"/>
          </p:cNvSpPr>
          <p:nvPr/>
        </p:nvSpPr>
        <p:spPr bwMode="auto">
          <a:xfrm>
            <a:off x="6300788" y="4005263"/>
            <a:ext cx="2520950" cy="1439862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dirty="0"/>
              <a:t>Утверждение </a:t>
            </a:r>
          </a:p>
          <a:p>
            <a:pPr algn="ctr" eaLnBrk="1" hangingPunct="1"/>
            <a:r>
              <a:rPr lang="ru-RU" altLang="ru-RU" sz="1600" dirty="0"/>
              <a:t>бюджета</a:t>
            </a:r>
          </a:p>
          <a:p>
            <a:pPr algn="ctr" eaLnBrk="1" hangingPunct="1"/>
            <a:r>
              <a:rPr lang="ru-RU" altLang="ru-RU" sz="1600" dirty="0"/>
              <a:t>очередного </a:t>
            </a:r>
            <a:r>
              <a:rPr lang="ru-RU" altLang="ru-RU" sz="1600" dirty="0" smtClean="0"/>
              <a:t>года и </a:t>
            </a:r>
          </a:p>
          <a:p>
            <a:pPr algn="ctr" eaLnBrk="1" hangingPunct="1"/>
            <a:r>
              <a:rPr lang="ru-RU" altLang="ru-RU" sz="1600" dirty="0" smtClean="0"/>
              <a:t>планового периода</a:t>
            </a:r>
            <a:endParaRPr lang="ru-RU" altLang="ru-RU" sz="1600" dirty="0"/>
          </a:p>
        </p:txBody>
      </p:sp>
      <p:sp>
        <p:nvSpPr>
          <p:cNvPr id="7" name="Oval 33"/>
          <p:cNvSpPr>
            <a:spLocks noChangeArrowheads="1"/>
          </p:cNvSpPr>
          <p:nvPr/>
        </p:nvSpPr>
        <p:spPr bwMode="auto">
          <a:xfrm>
            <a:off x="6133871" y="1897016"/>
            <a:ext cx="2687867" cy="1439863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dirty="0"/>
              <a:t>Рассмотрение</a:t>
            </a:r>
          </a:p>
          <a:p>
            <a:pPr algn="ctr" eaLnBrk="1" hangingPunct="1"/>
            <a:r>
              <a:rPr lang="ru-RU" altLang="ru-RU" sz="1600" dirty="0"/>
              <a:t>проекта бюджета</a:t>
            </a:r>
          </a:p>
          <a:p>
            <a:pPr algn="ctr" eaLnBrk="1" hangingPunct="1"/>
            <a:r>
              <a:rPr lang="ru-RU" altLang="ru-RU" sz="1600" dirty="0"/>
              <a:t>очередного </a:t>
            </a:r>
            <a:r>
              <a:rPr lang="ru-RU" altLang="ru-RU" sz="1600" dirty="0" smtClean="0"/>
              <a:t>год</a:t>
            </a:r>
            <a:r>
              <a:rPr lang="ru-RU" altLang="ru-RU" dirty="0" smtClean="0"/>
              <a:t>а и </a:t>
            </a:r>
          </a:p>
          <a:p>
            <a:pPr algn="ctr" eaLnBrk="1" hangingPunct="1"/>
            <a:r>
              <a:rPr lang="ru-RU" altLang="ru-RU" sz="1600" dirty="0" smtClean="0"/>
              <a:t>планового периода</a:t>
            </a:r>
            <a:endParaRPr lang="ru-RU" altLang="ru-RU" sz="1600" dirty="0"/>
          </a:p>
        </p:txBody>
      </p:sp>
      <p:sp>
        <p:nvSpPr>
          <p:cNvPr id="8" name="Oval 34"/>
          <p:cNvSpPr>
            <a:spLocks noChangeArrowheads="1"/>
          </p:cNvSpPr>
          <p:nvPr/>
        </p:nvSpPr>
        <p:spPr bwMode="auto">
          <a:xfrm>
            <a:off x="3202781" y="703860"/>
            <a:ext cx="3240882" cy="1295400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dirty="0"/>
              <a:t>Составление </a:t>
            </a:r>
          </a:p>
          <a:p>
            <a:pPr algn="ctr" eaLnBrk="1" hangingPunct="1"/>
            <a:r>
              <a:rPr lang="ru-RU" altLang="ru-RU" sz="1600" dirty="0"/>
              <a:t>проекта бюджета</a:t>
            </a:r>
          </a:p>
          <a:p>
            <a:pPr algn="ctr" eaLnBrk="1" hangingPunct="1"/>
            <a:r>
              <a:rPr lang="ru-RU" altLang="ru-RU" sz="1600" dirty="0"/>
              <a:t> очередного </a:t>
            </a:r>
            <a:r>
              <a:rPr lang="ru-RU" altLang="ru-RU" sz="1600" dirty="0" smtClean="0"/>
              <a:t>года и </a:t>
            </a:r>
          </a:p>
          <a:p>
            <a:pPr algn="ctr" eaLnBrk="1" hangingPunct="1"/>
            <a:r>
              <a:rPr lang="ru-RU" altLang="ru-RU" sz="1600" dirty="0"/>
              <a:t>п</a:t>
            </a:r>
            <a:r>
              <a:rPr lang="ru-RU" altLang="ru-RU" sz="1600" dirty="0" smtClean="0"/>
              <a:t>ланового периода</a:t>
            </a:r>
            <a:endParaRPr lang="ru-RU" altLang="ru-RU" sz="1600" dirty="0"/>
          </a:p>
        </p:txBody>
      </p:sp>
      <p:sp>
        <p:nvSpPr>
          <p:cNvPr id="9" name="Line 35"/>
          <p:cNvSpPr>
            <a:spLocks noChangeShapeType="1"/>
          </p:cNvSpPr>
          <p:nvPr/>
        </p:nvSpPr>
        <p:spPr bwMode="auto">
          <a:xfrm>
            <a:off x="3129893" y="2968800"/>
            <a:ext cx="649946" cy="531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Line 36"/>
          <p:cNvSpPr>
            <a:spLocks noChangeShapeType="1"/>
          </p:cNvSpPr>
          <p:nvPr/>
        </p:nvSpPr>
        <p:spPr bwMode="auto">
          <a:xfrm flipH="1">
            <a:off x="4787900" y="1999260"/>
            <a:ext cx="124" cy="10693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37"/>
          <p:cNvSpPr>
            <a:spLocks noChangeShapeType="1"/>
          </p:cNvSpPr>
          <p:nvPr/>
        </p:nvSpPr>
        <p:spPr bwMode="auto">
          <a:xfrm flipV="1">
            <a:off x="5990202" y="3022806"/>
            <a:ext cx="453461" cy="4021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 flipH="1">
            <a:off x="3311524" y="4076700"/>
            <a:ext cx="396875" cy="4215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39"/>
          <p:cNvSpPr>
            <a:spLocks noChangeShapeType="1"/>
          </p:cNvSpPr>
          <p:nvPr/>
        </p:nvSpPr>
        <p:spPr bwMode="auto">
          <a:xfrm>
            <a:off x="4859338" y="4581525"/>
            <a:ext cx="694" cy="6416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40"/>
          <p:cNvSpPr>
            <a:spLocks noChangeShapeType="1"/>
          </p:cNvSpPr>
          <p:nvPr/>
        </p:nvSpPr>
        <p:spPr bwMode="auto">
          <a:xfrm>
            <a:off x="6011863" y="4149725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AutoShape 49"/>
          <p:cNvSpPr>
            <a:spLocks noChangeArrowheads="1"/>
          </p:cNvSpPr>
          <p:nvPr/>
        </p:nvSpPr>
        <p:spPr bwMode="auto">
          <a:xfrm>
            <a:off x="8587957" y="3106925"/>
            <a:ext cx="360363" cy="1152525"/>
          </a:xfrm>
          <a:prstGeom prst="curvedLeftArrow">
            <a:avLst>
              <a:gd name="adj1" fmla="val 61314"/>
              <a:gd name="adj2" fmla="val 125279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6" name="AutoShape 52"/>
          <p:cNvSpPr>
            <a:spLocks noChangeArrowheads="1"/>
          </p:cNvSpPr>
          <p:nvPr/>
        </p:nvSpPr>
        <p:spPr bwMode="auto">
          <a:xfrm rot="21000000">
            <a:off x="2667306" y="1393740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7" name="AutoShape 53"/>
          <p:cNvSpPr>
            <a:spLocks noChangeArrowheads="1"/>
          </p:cNvSpPr>
          <p:nvPr/>
        </p:nvSpPr>
        <p:spPr bwMode="auto">
          <a:xfrm rot="1200000">
            <a:off x="6338240" y="1411668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8" name="AutoShape 55"/>
          <p:cNvSpPr>
            <a:spLocks noChangeArrowheads="1"/>
          </p:cNvSpPr>
          <p:nvPr/>
        </p:nvSpPr>
        <p:spPr bwMode="auto">
          <a:xfrm rot="9600000">
            <a:off x="6516688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9" name="AutoShape 56"/>
          <p:cNvSpPr>
            <a:spLocks noChangeArrowheads="1"/>
          </p:cNvSpPr>
          <p:nvPr/>
        </p:nvSpPr>
        <p:spPr bwMode="auto">
          <a:xfrm rot="12000000">
            <a:off x="2843213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0" name="AutoShape 58"/>
          <p:cNvSpPr>
            <a:spLocks noChangeArrowheads="1"/>
          </p:cNvSpPr>
          <p:nvPr/>
        </p:nvSpPr>
        <p:spPr bwMode="auto">
          <a:xfrm rot="16200000">
            <a:off x="229154" y="3477354"/>
            <a:ext cx="1152525" cy="360362"/>
          </a:xfrm>
          <a:prstGeom prst="curvedDownArrow">
            <a:avLst>
              <a:gd name="adj1" fmla="val 63965"/>
              <a:gd name="adj2" fmla="val 127930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15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4840" y="1"/>
            <a:ext cx="9144000" cy="6857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97379" y="132587"/>
            <a:ext cx="5783580" cy="644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9740" y="30296"/>
            <a:ext cx="190627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0660" algn="l"/>
              </a:tabLst>
            </a:pPr>
            <a:r>
              <a:rPr lang="ru-RU" sz="1800" b="0" dirty="0" smtClean="0">
                <a:latin typeface="Verdana"/>
                <a:cs typeface="Verdana"/>
              </a:rPr>
              <a:t/>
            </a:r>
            <a:br>
              <a:rPr lang="ru-RU" sz="1800" b="0" dirty="0" smtClean="0">
                <a:latin typeface="Verdana"/>
                <a:cs typeface="Verdana"/>
              </a:rPr>
            </a:br>
            <a:r>
              <a:rPr lang="ru-RU" sz="1800" b="0" dirty="0">
                <a:latin typeface="Verdana"/>
                <a:cs typeface="Verdana"/>
              </a:rPr>
              <a:t/>
            </a:r>
            <a:br>
              <a:rPr lang="ru-RU" sz="1800" b="0" dirty="0">
                <a:latin typeface="Verdana"/>
                <a:cs typeface="Verdana"/>
              </a:rPr>
            </a:br>
            <a:r>
              <a:rPr lang="ru-RU" sz="1800" b="0" dirty="0" smtClean="0">
                <a:latin typeface="Verdana"/>
                <a:cs typeface="Verdana"/>
              </a:rPr>
              <a:t/>
            </a:r>
            <a:br>
              <a:rPr lang="ru-RU" sz="1800" b="0" dirty="0" smtClean="0">
                <a:latin typeface="Verdana"/>
                <a:cs typeface="Verdana"/>
              </a:rPr>
            </a:br>
            <a:r>
              <a:rPr lang="ru-RU" sz="1800" dirty="0">
                <a:latin typeface="Verdana"/>
                <a:cs typeface="Verdana"/>
              </a:rPr>
              <a:t/>
            </a:r>
            <a:br>
              <a:rPr lang="ru-RU" sz="1800" dirty="0">
                <a:latin typeface="Verdana"/>
                <a:cs typeface="Verdana"/>
              </a:rPr>
            </a:br>
            <a:r>
              <a:rPr sz="1800" b="0" dirty="0" smtClean="0">
                <a:latin typeface="Verdana"/>
                <a:cs typeface="Verdana"/>
              </a:rPr>
              <a:t>«</a:t>
            </a:r>
            <a:r>
              <a:rPr sz="1800" b="0" spc="0" dirty="0" err="1" smtClean="0">
                <a:latin typeface="Verdana"/>
                <a:cs typeface="Verdana"/>
              </a:rPr>
              <a:t>Б</a:t>
            </a:r>
            <a:r>
              <a:rPr sz="1800" b="0" spc="-10" dirty="0" err="1" smtClean="0">
                <a:latin typeface="Verdana"/>
                <a:cs typeface="Verdana"/>
              </a:rPr>
              <a:t>ю</a:t>
            </a:r>
            <a:r>
              <a:rPr sz="1800" b="0" dirty="0" err="1" smtClean="0">
                <a:latin typeface="Verdana"/>
                <a:cs typeface="Verdana"/>
              </a:rPr>
              <a:t>д</a:t>
            </a:r>
            <a:r>
              <a:rPr sz="1800" b="0" spc="0" dirty="0" err="1" smtClean="0">
                <a:latin typeface="Verdana"/>
                <a:cs typeface="Verdana"/>
              </a:rPr>
              <a:t>же</a:t>
            </a:r>
            <a:r>
              <a:rPr sz="1800" b="0" dirty="0" err="1" smtClean="0">
                <a:latin typeface="Verdana"/>
                <a:cs typeface="Verdana"/>
              </a:rPr>
              <a:t>т</a:t>
            </a:r>
            <a:r>
              <a:rPr lang="ru-RU" sz="1800" b="0" dirty="0" smtClean="0">
                <a:latin typeface="Verdana"/>
                <a:cs typeface="Verdana"/>
              </a:rPr>
              <a:t>   для</a:t>
            </a:r>
            <a:br>
              <a:rPr lang="ru-RU" sz="1800" b="0" dirty="0" smtClean="0">
                <a:latin typeface="Verdana"/>
                <a:cs typeface="Verdana"/>
              </a:rPr>
            </a:br>
            <a:endParaRPr sz="18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26054" y="1128394"/>
            <a:ext cx="1165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Verdana"/>
                <a:cs typeface="Verdana"/>
              </a:rPr>
              <a:t>г</a:t>
            </a:r>
            <a:r>
              <a:rPr sz="1800" spc="-25" dirty="0">
                <a:latin typeface="Verdana"/>
                <a:cs typeface="Verdana"/>
              </a:rPr>
              <a:t>р</a:t>
            </a:r>
            <a:r>
              <a:rPr sz="1800" dirty="0">
                <a:latin typeface="Verdana"/>
                <a:cs typeface="Verdana"/>
              </a:rPr>
              <a:t>а</a:t>
            </a:r>
            <a:r>
              <a:rPr sz="1800" spc="0" dirty="0">
                <a:latin typeface="Verdana"/>
                <a:cs typeface="Verdana"/>
              </a:rPr>
              <a:t>ж</a:t>
            </a:r>
            <a:r>
              <a:rPr sz="1800" dirty="0">
                <a:latin typeface="Verdana"/>
                <a:cs typeface="Verdana"/>
              </a:rPr>
              <a:t>дан»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250690" y="1128394"/>
            <a:ext cx="891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2284" algn="l"/>
              </a:tabLst>
            </a:pPr>
            <a:r>
              <a:rPr sz="1800" dirty="0">
                <a:latin typeface="Verdana"/>
                <a:cs typeface="Verdana"/>
              </a:rPr>
              <a:t>-	э</a:t>
            </a:r>
            <a:r>
              <a:rPr sz="1800" spc="-15" dirty="0">
                <a:latin typeface="Verdana"/>
                <a:cs typeface="Verdana"/>
              </a:rPr>
              <a:t>т</a:t>
            </a:r>
            <a:r>
              <a:rPr sz="1800" dirty="0">
                <a:latin typeface="Verdana"/>
                <a:cs typeface="Verdana"/>
              </a:rPr>
              <a:t>о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90775" y="1402714"/>
            <a:ext cx="2755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03020" algn="l"/>
              </a:tabLst>
            </a:pPr>
            <a:r>
              <a:rPr sz="1800" dirty="0">
                <a:latin typeface="Verdana"/>
                <a:cs typeface="Verdana"/>
              </a:rPr>
              <a:t>версия	</a:t>
            </a:r>
            <a:r>
              <a:rPr sz="1800" spc="-5" dirty="0">
                <a:latin typeface="Verdana"/>
                <a:cs typeface="Verdana"/>
              </a:rPr>
              <a:t>бюджетного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9740" y="1402714"/>
            <a:ext cx="14935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Verdana"/>
                <a:cs typeface="Verdana"/>
              </a:rPr>
              <a:t>упрощенная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Verdana"/>
                <a:cs typeface="Verdana"/>
              </a:rPr>
              <a:t>документа,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17114" y="1677098"/>
            <a:ext cx="9677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Verdana"/>
                <a:cs typeface="Verdana"/>
              </a:rPr>
              <a:t>к</a:t>
            </a:r>
            <a:r>
              <a:rPr sz="1800" spc="-20" dirty="0">
                <a:latin typeface="Verdana"/>
                <a:cs typeface="Verdana"/>
              </a:rPr>
              <a:t>о</a:t>
            </a:r>
            <a:r>
              <a:rPr sz="1800" spc="0" dirty="0">
                <a:latin typeface="Verdana"/>
                <a:cs typeface="Verdana"/>
              </a:rPr>
              <a:t>то</a:t>
            </a:r>
            <a:r>
              <a:rPr sz="1800" spc="-20" dirty="0">
                <a:latin typeface="Verdana"/>
                <a:cs typeface="Verdana"/>
              </a:rPr>
              <a:t>р</a:t>
            </a:r>
            <a:r>
              <a:rPr sz="1800" dirty="0">
                <a:latin typeface="Verdana"/>
                <a:cs typeface="Verdana"/>
              </a:rPr>
              <a:t>ая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88028" y="1677098"/>
            <a:ext cx="13582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Verdana"/>
                <a:cs typeface="Verdana"/>
              </a:rPr>
              <a:t>использует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9740" y="1951608"/>
            <a:ext cx="4687570" cy="2422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3823335" algn="l"/>
              </a:tabLst>
            </a:pPr>
            <a:r>
              <a:rPr sz="1800" spc="-5" dirty="0">
                <a:latin typeface="Verdana"/>
                <a:cs typeface="Verdana"/>
              </a:rPr>
              <a:t>доступные </a:t>
            </a:r>
            <a:r>
              <a:rPr sz="1800" dirty="0">
                <a:latin typeface="Verdana"/>
                <a:cs typeface="Verdana"/>
              </a:rPr>
              <a:t>для </a:t>
            </a:r>
            <a:r>
              <a:rPr sz="1800" spc="-10" dirty="0">
                <a:latin typeface="Verdana"/>
                <a:cs typeface="Verdana"/>
              </a:rPr>
              <a:t>обычных </a:t>
            </a:r>
            <a:r>
              <a:rPr sz="1800" spc="-5" dirty="0">
                <a:latin typeface="Verdana"/>
                <a:cs typeface="Verdana"/>
              </a:rPr>
              <a:t>граждан  форматы, </a:t>
            </a:r>
            <a:r>
              <a:rPr sz="1800" spc="-10" dirty="0">
                <a:latin typeface="Verdana"/>
                <a:cs typeface="Verdana"/>
              </a:rPr>
              <a:t>чтобы облегчить </a:t>
            </a:r>
            <a:r>
              <a:rPr sz="1800" spc="-5" dirty="0">
                <a:latin typeface="Verdana"/>
                <a:cs typeface="Verdana"/>
              </a:rPr>
              <a:t>понимание  бюджета, объяснить планы </a:t>
            </a:r>
            <a:r>
              <a:rPr sz="1800" dirty="0">
                <a:latin typeface="Verdana"/>
                <a:cs typeface="Verdana"/>
              </a:rPr>
              <a:t>и </a:t>
            </a:r>
            <a:r>
              <a:rPr sz="1800" spc="-5" dirty="0">
                <a:latin typeface="Verdana"/>
                <a:cs typeface="Verdana"/>
              </a:rPr>
              <a:t>действия  органов местного </a:t>
            </a:r>
            <a:r>
              <a:rPr sz="1800" spc="-5" dirty="0" err="1">
                <a:latin typeface="Verdana"/>
                <a:cs typeface="Verdana"/>
              </a:rPr>
              <a:t>самоуправления</a:t>
            </a:r>
            <a:r>
              <a:rPr sz="1800" spc="-5" dirty="0">
                <a:latin typeface="Verdana"/>
                <a:cs typeface="Verdana"/>
              </a:rPr>
              <a:t>  </a:t>
            </a:r>
            <a:r>
              <a:rPr lang="ru-RU" sz="1800" spc="-5" dirty="0" smtClean="0">
                <a:latin typeface="Verdana"/>
                <a:cs typeface="Verdana"/>
              </a:rPr>
              <a:t>Зуй</a:t>
            </a:r>
            <a:r>
              <a:rPr sz="1800" spc="-5" dirty="0" err="1" smtClean="0">
                <a:latin typeface="Verdana"/>
                <a:cs typeface="Verdana"/>
              </a:rPr>
              <a:t>ского</a:t>
            </a:r>
            <a:r>
              <a:rPr sz="1800" spc="-5" dirty="0" smtClean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сельского </a:t>
            </a:r>
            <a:r>
              <a:rPr sz="1800" spc="-5" dirty="0" err="1">
                <a:latin typeface="Verdana"/>
                <a:cs typeface="Verdana"/>
              </a:rPr>
              <a:t>поселения</a:t>
            </a:r>
            <a:r>
              <a:rPr sz="1800" spc="-5" dirty="0">
                <a:latin typeface="Verdana"/>
                <a:cs typeface="Verdana"/>
              </a:rPr>
              <a:t>  </a:t>
            </a:r>
            <a:r>
              <a:rPr lang="ru-RU" sz="1800" spc="-5" dirty="0" err="1" smtClean="0">
                <a:latin typeface="Verdana"/>
                <a:cs typeface="Verdana"/>
              </a:rPr>
              <a:t>Белогор</a:t>
            </a:r>
            <a:r>
              <a:rPr sz="1800" dirty="0" err="1" smtClean="0">
                <a:latin typeface="Verdana"/>
                <a:cs typeface="Verdana"/>
              </a:rPr>
              <a:t>ск</a:t>
            </a:r>
            <a:r>
              <a:rPr sz="1800" spc="0" dirty="0" err="1" smtClean="0">
                <a:latin typeface="Verdana"/>
                <a:cs typeface="Verdana"/>
              </a:rPr>
              <a:t>о</a:t>
            </a:r>
            <a:r>
              <a:rPr sz="1800" spc="-30" dirty="0" err="1" smtClean="0">
                <a:latin typeface="Verdana"/>
                <a:cs typeface="Verdana"/>
              </a:rPr>
              <a:t>г</a:t>
            </a:r>
            <a:r>
              <a:rPr sz="1800" dirty="0" err="1" smtClean="0">
                <a:latin typeface="Verdana"/>
                <a:cs typeface="Verdana"/>
              </a:rPr>
              <a:t>о</a:t>
            </a:r>
            <a:r>
              <a:rPr sz="1800" dirty="0">
                <a:latin typeface="Verdana"/>
                <a:cs typeface="Verdana"/>
              </a:rPr>
              <a:t>	</a:t>
            </a:r>
            <a:r>
              <a:rPr sz="1800" spc="-5" dirty="0" err="1">
                <a:latin typeface="Verdana"/>
                <a:cs typeface="Verdana"/>
              </a:rPr>
              <a:t>ра</a:t>
            </a:r>
            <a:r>
              <a:rPr sz="1800" spc="-10" dirty="0" err="1">
                <a:latin typeface="Verdana"/>
                <a:cs typeface="Verdana"/>
              </a:rPr>
              <a:t>й</a:t>
            </a:r>
            <a:r>
              <a:rPr sz="1800" spc="0" dirty="0" err="1">
                <a:latin typeface="Verdana"/>
                <a:cs typeface="Verdana"/>
              </a:rPr>
              <a:t>о</a:t>
            </a:r>
            <a:r>
              <a:rPr sz="1800" spc="-5" dirty="0" err="1">
                <a:latin typeface="Verdana"/>
                <a:cs typeface="Verdana"/>
              </a:rPr>
              <a:t>на</a:t>
            </a:r>
            <a:r>
              <a:rPr sz="1800" spc="-5" dirty="0">
                <a:latin typeface="Verdana"/>
                <a:cs typeface="Verdana"/>
              </a:rPr>
              <a:t>  </a:t>
            </a:r>
            <a:r>
              <a:rPr lang="ru-RU" sz="1800" spc="-5" dirty="0" smtClean="0">
                <a:latin typeface="Verdana"/>
                <a:cs typeface="Verdana"/>
              </a:rPr>
              <a:t>Республики Крым</a:t>
            </a:r>
            <a:r>
              <a:rPr sz="1800" spc="-5" dirty="0" smtClean="0">
                <a:latin typeface="Verdana"/>
                <a:cs typeface="Verdana"/>
              </a:rPr>
              <a:t>.</a:t>
            </a:r>
            <a:endParaRPr sz="1800" dirty="0">
              <a:latin typeface="Verdana"/>
              <a:cs typeface="Verdana"/>
            </a:endParaRPr>
          </a:p>
          <a:p>
            <a:pPr marL="117475">
              <a:lnSpc>
                <a:spcPct val="100000"/>
              </a:lnSpc>
              <a:spcBef>
                <a:spcPts val="1585"/>
              </a:spcBef>
              <a:tabLst>
                <a:tab pos="1323975" algn="l"/>
                <a:tab pos="1880235" algn="l"/>
                <a:tab pos="3155950" algn="l"/>
                <a:tab pos="4281170" algn="l"/>
              </a:tabLst>
            </a:pPr>
            <a:r>
              <a:rPr sz="1800" spc="-5" dirty="0">
                <a:latin typeface="Verdana"/>
                <a:cs typeface="Verdana"/>
              </a:rPr>
              <a:t>«Бюджет	</a:t>
            </a:r>
            <a:r>
              <a:rPr sz="1800" dirty="0">
                <a:latin typeface="Verdana"/>
                <a:cs typeface="Verdana"/>
              </a:rPr>
              <a:t>для	</a:t>
            </a:r>
            <a:r>
              <a:rPr sz="1800" spc="-10" dirty="0">
                <a:latin typeface="Verdana"/>
                <a:cs typeface="Verdana"/>
              </a:rPr>
              <a:t>граждан»	</a:t>
            </a:r>
            <a:r>
              <a:rPr sz="1800" spc="-5" dirty="0">
                <a:latin typeface="Verdana"/>
                <a:cs typeface="Verdana"/>
              </a:rPr>
              <a:t>нацелен	</a:t>
            </a:r>
            <a:r>
              <a:rPr sz="1800" spc="-10" dirty="0">
                <a:latin typeface="Verdana"/>
                <a:cs typeface="Verdana"/>
              </a:rPr>
              <a:t>на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4832" y="4348416"/>
            <a:ext cx="12890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Verdana"/>
                <a:cs typeface="Verdana"/>
              </a:rPr>
              <a:t>п</a:t>
            </a:r>
            <a:r>
              <a:rPr sz="1800" dirty="0">
                <a:latin typeface="Verdana"/>
                <a:cs typeface="Verdana"/>
              </a:rPr>
              <a:t>ол</a:t>
            </a:r>
            <a:r>
              <a:rPr sz="1800" spc="-10" dirty="0">
                <a:latin typeface="Verdana"/>
                <a:cs typeface="Verdana"/>
              </a:rPr>
              <a:t>у</a:t>
            </a:r>
            <a:r>
              <a:rPr sz="1800" spc="-15" dirty="0">
                <a:latin typeface="Verdana"/>
                <a:cs typeface="Verdana"/>
              </a:rPr>
              <a:t>ч</a:t>
            </a:r>
            <a:r>
              <a:rPr sz="1800" dirty="0">
                <a:latin typeface="Verdana"/>
                <a:cs typeface="Verdana"/>
              </a:rPr>
              <a:t>е</a:t>
            </a:r>
            <a:r>
              <a:rPr sz="1800" spc="-10" dirty="0">
                <a:latin typeface="Verdana"/>
                <a:cs typeface="Verdana"/>
              </a:rPr>
              <a:t>н</a:t>
            </a:r>
            <a:r>
              <a:rPr sz="1800" spc="0" dirty="0">
                <a:latin typeface="Verdana"/>
                <a:cs typeface="Verdana"/>
              </a:rPr>
              <a:t>и</a:t>
            </a:r>
            <a:r>
              <a:rPr sz="1800" dirty="0">
                <a:latin typeface="Verdana"/>
                <a:cs typeface="Verdana"/>
              </a:rPr>
              <a:t>е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Verdana"/>
                <a:cs typeface="Verdana"/>
              </a:rPr>
              <a:t>граждан,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88210" y="4348416"/>
            <a:ext cx="28486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100"/>
              </a:spcBef>
              <a:tabLst>
                <a:tab pos="1534160" algn="l"/>
                <a:tab pos="2585720" algn="l"/>
              </a:tabLst>
            </a:pPr>
            <a:r>
              <a:rPr sz="1800" dirty="0">
                <a:latin typeface="Verdana"/>
                <a:cs typeface="Verdana"/>
              </a:rPr>
              <a:t>о</a:t>
            </a:r>
            <a:r>
              <a:rPr sz="1800" spc="-10" dirty="0">
                <a:latin typeface="Verdana"/>
                <a:cs typeface="Verdana"/>
              </a:rPr>
              <a:t>б</a:t>
            </a:r>
            <a:r>
              <a:rPr sz="1800" spc="-5" dirty="0">
                <a:latin typeface="Verdana"/>
                <a:cs typeface="Verdana"/>
              </a:rPr>
              <a:t>р</a:t>
            </a:r>
            <a:r>
              <a:rPr sz="1800" spc="-10" dirty="0">
                <a:latin typeface="Verdana"/>
                <a:cs typeface="Verdana"/>
              </a:rPr>
              <a:t>а</a:t>
            </a:r>
            <a:r>
              <a:rPr sz="1800" dirty="0">
                <a:latin typeface="Verdana"/>
                <a:cs typeface="Verdana"/>
              </a:rPr>
              <a:t>т</a:t>
            </a:r>
            <a:r>
              <a:rPr sz="1800" spc="-30" dirty="0">
                <a:latin typeface="Verdana"/>
                <a:cs typeface="Verdana"/>
              </a:rPr>
              <a:t>н</a:t>
            </a:r>
            <a:r>
              <a:rPr sz="1800" dirty="0">
                <a:latin typeface="Verdana"/>
                <a:cs typeface="Verdana"/>
              </a:rPr>
              <a:t>ой	</a:t>
            </a:r>
            <a:r>
              <a:rPr sz="1800" spc="-5" dirty="0">
                <a:latin typeface="Verdana"/>
                <a:cs typeface="Verdana"/>
              </a:rPr>
              <a:t>связ</a:t>
            </a:r>
            <a:r>
              <a:rPr sz="1800" dirty="0">
                <a:latin typeface="Verdana"/>
                <a:cs typeface="Verdana"/>
              </a:rPr>
              <a:t>и	</a:t>
            </a:r>
            <a:r>
              <a:rPr sz="1800" spc="-15" dirty="0">
                <a:latin typeface="Verdana"/>
                <a:cs typeface="Verdana"/>
              </a:rPr>
              <a:t>от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Verdana"/>
                <a:cs typeface="Verdana"/>
              </a:rPr>
              <a:t>которым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43071" y="4623053"/>
            <a:ext cx="1293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0" dirty="0">
                <a:latin typeface="Verdana"/>
                <a:cs typeface="Verdana"/>
              </a:rPr>
              <a:t>и</a:t>
            </a:r>
            <a:r>
              <a:rPr sz="1800" spc="-10" dirty="0">
                <a:latin typeface="Verdana"/>
                <a:cs typeface="Verdana"/>
              </a:rPr>
              <a:t>н</a:t>
            </a:r>
            <a:r>
              <a:rPr sz="1800" spc="-15" dirty="0">
                <a:latin typeface="Verdana"/>
                <a:cs typeface="Verdana"/>
              </a:rPr>
              <a:t>т</a:t>
            </a:r>
            <a:r>
              <a:rPr sz="1800" spc="0" dirty="0">
                <a:latin typeface="Verdana"/>
                <a:cs typeface="Verdana"/>
              </a:rPr>
              <a:t>е</a:t>
            </a:r>
            <a:r>
              <a:rPr sz="1800" spc="-5" dirty="0">
                <a:latin typeface="Verdana"/>
                <a:cs typeface="Verdana"/>
              </a:rPr>
              <a:t>р</a:t>
            </a:r>
            <a:r>
              <a:rPr sz="1800" dirty="0">
                <a:latin typeface="Verdana"/>
                <a:cs typeface="Verdana"/>
              </a:rPr>
              <a:t>е</a:t>
            </a:r>
            <a:r>
              <a:rPr sz="1800" spc="-5" dirty="0">
                <a:latin typeface="Verdana"/>
                <a:cs typeface="Verdana"/>
              </a:rPr>
              <a:t>с</a:t>
            </a:r>
            <a:r>
              <a:rPr sz="1800" spc="-10" dirty="0">
                <a:latin typeface="Verdana"/>
                <a:cs typeface="Verdana"/>
              </a:rPr>
              <a:t>н</a:t>
            </a:r>
            <a:r>
              <a:rPr sz="1800" dirty="0">
                <a:latin typeface="Verdana"/>
                <a:cs typeface="Verdana"/>
              </a:rPr>
              <a:t>ы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4832" y="4897373"/>
            <a:ext cx="3051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54200" algn="l"/>
              </a:tabLst>
            </a:pPr>
            <a:r>
              <a:rPr sz="1800" spc="-5" dirty="0">
                <a:latin typeface="Verdana"/>
                <a:cs typeface="Verdana"/>
              </a:rPr>
              <a:t>современные	</a:t>
            </a:r>
            <a:r>
              <a:rPr sz="1800" spc="-10" dirty="0">
                <a:latin typeface="Verdana"/>
                <a:cs typeface="Verdana"/>
              </a:rPr>
              <a:t>проблемы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63390" y="4897373"/>
            <a:ext cx="12744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 algn="ctr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Verdana"/>
                <a:cs typeface="Verdana"/>
              </a:rPr>
              <a:t>ф</a:t>
            </a:r>
            <a:r>
              <a:rPr sz="1800" spc="0" dirty="0">
                <a:latin typeface="Verdana"/>
                <a:cs typeface="Verdana"/>
              </a:rPr>
              <a:t>и</a:t>
            </a:r>
            <a:r>
              <a:rPr sz="1800" spc="-10" dirty="0">
                <a:latin typeface="Verdana"/>
                <a:cs typeface="Verdana"/>
              </a:rPr>
              <a:t>н</a:t>
            </a:r>
            <a:r>
              <a:rPr sz="1800" dirty="0">
                <a:latin typeface="Verdana"/>
                <a:cs typeface="Verdana"/>
              </a:rPr>
              <a:t>а</a:t>
            </a:r>
            <a:r>
              <a:rPr sz="1800" spc="-10" dirty="0">
                <a:latin typeface="Verdana"/>
                <a:cs typeface="Verdana"/>
              </a:rPr>
              <a:t>н</a:t>
            </a:r>
            <a:r>
              <a:rPr sz="1800" spc="-5" dirty="0">
                <a:latin typeface="Verdana"/>
                <a:cs typeface="Verdana"/>
              </a:rPr>
              <a:t>с</a:t>
            </a:r>
            <a:r>
              <a:rPr sz="1800" dirty="0">
                <a:latin typeface="Verdana"/>
                <a:cs typeface="Verdana"/>
              </a:rPr>
              <a:t>ов</a:t>
            </a:r>
          </a:p>
          <a:p>
            <a:pPr algn="ctr">
              <a:lnSpc>
                <a:spcPct val="100000"/>
              </a:lnSpc>
            </a:pPr>
            <a:r>
              <a:rPr sz="1800" spc="-10" dirty="0" err="1" smtClean="0">
                <a:latin typeface="Verdana"/>
                <a:cs typeface="Verdana"/>
              </a:rPr>
              <a:t>п</a:t>
            </a:r>
            <a:r>
              <a:rPr sz="1800" dirty="0" err="1" smtClean="0">
                <a:latin typeface="Verdana"/>
                <a:cs typeface="Verdana"/>
              </a:rPr>
              <a:t>о</a:t>
            </a:r>
            <a:r>
              <a:rPr sz="1800" spc="-5" dirty="0" err="1" smtClean="0">
                <a:latin typeface="Verdana"/>
                <a:cs typeface="Verdana"/>
              </a:rPr>
              <a:t>сел</a:t>
            </a:r>
            <a:r>
              <a:rPr sz="1800" spc="0" dirty="0" err="1" smtClean="0">
                <a:latin typeface="Verdana"/>
                <a:cs typeface="Verdana"/>
              </a:rPr>
              <a:t>е</a:t>
            </a:r>
            <a:r>
              <a:rPr sz="1800" spc="-10" dirty="0" err="1" smtClean="0">
                <a:latin typeface="Verdana"/>
                <a:cs typeface="Verdana"/>
              </a:rPr>
              <a:t>н</a:t>
            </a:r>
            <a:r>
              <a:rPr sz="1800" spc="-15" dirty="0" err="1" smtClean="0">
                <a:latin typeface="Verdana"/>
                <a:cs typeface="Verdana"/>
              </a:rPr>
              <a:t>и</a:t>
            </a:r>
            <a:r>
              <a:rPr sz="1800" dirty="0" err="1" smtClean="0">
                <a:latin typeface="Verdana"/>
                <a:cs typeface="Verdana"/>
              </a:rPr>
              <a:t>я</a:t>
            </a:r>
            <a:endParaRPr sz="1800" dirty="0" smtClean="0">
              <a:latin typeface="Verdana"/>
              <a:cs typeface="Verdana"/>
            </a:endParaRPr>
          </a:p>
          <a:p>
            <a:pPr marL="414020">
              <a:lnSpc>
                <a:spcPct val="100000"/>
              </a:lnSpc>
            </a:pPr>
            <a:r>
              <a:rPr sz="1800" spc="-10" dirty="0" err="1" smtClean="0">
                <a:latin typeface="Verdana"/>
                <a:cs typeface="Verdana"/>
              </a:rPr>
              <a:t>района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4832" y="5171757"/>
            <a:ext cx="302196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838960" algn="l"/>
              </a:tabLst>
            </a:pPr>
            <a:r>
              <a:rPr lang="ru-RU" sz="1800" spc="-5" dirty="0" smtClean="0">
                <a:latin typeface="Verdana"/>
                <a:cs typeface="Verdana"/>
              </a:rPr>
              <a:t>Зуй</a:t>
            </a:r>
            <a:r>
              <a:rPr sz="1800" spc="-5" dirty="0" err="1" smtClean="0">
                <a:latin typeface="Verdana"/>
                <a:cs typeface="Verdana"/>
              </a:rPr>
              <a:t>с</a:t>
            </a:r>
            <a:r>
              <a:rPr sz="1800" spc="-10" dirty="0" err="1" smtClean="0">
                <a:latin typeface="Verdana"/>
                <a:cs typeface="Verdana"/>
              </a:rPr>
              <a:t>к</a:t>
            </a:r>
            <a:r>
              <a:rPr sz="1800" dirty="0" err="1" smtClean="0">
                <a:latin typeface="Verdana"/>
                <a:cs typeface="Verdana"/>
              </a:rPr>
              <a:t>о</a:t>
            </a:r>
            <a:r>
              <a:rPr sz="1800" spc="-10" dirty="0" err="1" smtClean="0">
                <a:latin typeface="Verdana"/>
                <a:cs typeface="Verdana"/>
              </a:rPr>
              <a:t>г</a:t>
            </a:r>
            <a:r>
              <a:rPr sz="1800" dirty="0" err="1" smtClean="0">
                <a:latin typeface="Verdana"/>
                <a:cs typeface="Verdana"/>
              </a:rPr>
              <a:t>о</a:t>
            </a:r>
            <a:r>
              <a:rPr sz="1800" dirty="0">
                <a:latin typeface="Verdana"/>
                <a:cs typeface="Verdana"/>
              </a:rPr>
              <a:t>	</a:t>
            </a:r>
            <a:r>
              <a:rPr sz="1800" spc="-5" dirty="0" err="1">
                <a:latin typeface="Verdana"/>
                <a:cs typeface="Verdana"/>
              </a:rPr>
              <a:t>с</a:t>
            </a:r>
            <a:r>
              <a:rPr sz="1800" spc="-20" dirty="0" err="1">
                <a:latin typeface="Verdana"/>
                <a:cs typeface="Verdana"/>
              </a:rPr>
              <a:t>е</a:t>
            </a:r>
            <a:r>
              <a:rPr sz="1800" dirty="0" err="1">
                <a:latin typeface="Verdana"/>
                <a:cs typeface="Verdana"/>
              </a:rPr>
              <a:t>л</a:t>
            </a:r>
            <a:r>
              <a:rPr sz="1800" spc="-10" dirty="0" err="1">
                <a:latin typeface="Verdana"/>
                <a:cs typeface="Verdana"/>
              </a:rPr>
              <a:t>ь</a:t>
            </a:r>
            <a:r>
              <a:rPr sz="1800" spc="-5" dirty="0" err="1">
                <a:latin typeface="Verdana"/>
                <a:cs typeface="Verdana"/>
              </a:rPr>
              <a:t>с</a:t>
            </a:r>
            <a:r>
              <a:rPr sz="1800" spc="-10" dirty="0" err="1">
                <a:latin typeface="Verdana"/>
                <a:cs typeface="Verdana"/>
              </a:rPr>
              <a:t>к</a:t>
            </a:r>
            <a:r>
              <a:rPr sz="1800" dirty="0" err="1">
                <a:latin typeface="Verdana"/>
                <a:cs typeface="Verdana"/>
              </a:rPr>
              <a:t>о</a:t>
            </a:r>
            <a:r>
              <a:rPr sz="1800" spc="-10" dirty="0" err="1">
                <a:latin typeface="Verdana"/>
                <a:cs typeface="Verdana"/>
              </a:rPr>
              <a:t>г</a:t>
            </a:r>
            <a:r>
              <a:rPr sz="1800" dirty="0" err="1">
                <a:latin typeface="Verdana"/>
                <a:cs typeface="Verdana"/>
              </a:rPr>
              <a:t>о</a:t>
            </a:r>
            <a:r>
              <a:rPr sz="1800" dirty="0">
                <a:latin typeface="Verdana"/>
                <a:cs typeface="Verdana"/>
              </a:rPr>
              <a:t>  </a:t>
            </a:r>
            <a:r>
              <a:rPr lang="ru-RU" sz="1800" spc="-10" dirty="0" err="1" smtClean="0">
                <a:latin typeface="Verdana"/>
                <a:cs typeface="Verdana"/>
              </a:rPr>
              <a:t>Белогор</a:t>
            </a:r>
            <a:r>
              <a:rPr sz="1800" spc="-10" dirty="0" err="1" smtClean="0">
                <a:latin typeface="Verdana"/>
                <a:cs typeface="Verdana"/>
              </a:rPr>
              <a:t>ского</a:t>
            </a:r>
            <a:r>
              <a:rPr sz="1800" spc="-10" dirty="0" smtClean="0">
                <a:latin typeface="Verdana"/>
                <a:cs typeface="Verdana"/>
              </a:rPr>
              <a:t>  </a:t>
            </a:r>
            <a:r>
              <a:rPr lang="ru-RU" sz="1800" spc="-5" dirty="0" smtClean="0">
                <a:latin typeface="Verdana"/>
                <a:cs typeface="Verdana"/>
              </a:rPr>
              <a:t>Республики Крым</a:t>
            </a:r>
            <a:r>
              <a:rPr sz="1800" spc="-5" dirty="0" smtClean="0">
                <a:latin typeface="Verdana"/>
                <a:cs typeface="Verdana"/>
              </a:rPr>
              <a:t>.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531859" y="6281420"/>
            <a:ext cx="429259" cy="383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29250" y="4163936"/>
            <a:ext cx="3209925" cy="2072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38775" y="1147699"/>
            <a:ext cx="3171825" cy="2113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625205" y="6364096"/>
            <a:ext cx="269875" cy="335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ts val="2140"/>
              </a:lnSpc>
            </a:pPr>
            <a:fld id="{81D60167-4931-47E6-BA6A-407CBD079E47}" type="slidenum">
              <a:rPr sz="1800" b="1" dirty="0">
                <a:solidFill>
                  <a:srgbClr val="CC0099"/>
                </a:solidFill>
                <a:latin typeface="Times New Roman"/>
                <a:cs typeface="Times New Roman"/>
              </a:rPr>
              <a:t>8</a:t>
            </a:fld>
            <a:endParaRPr sz="1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14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62000" y="937602"/>
            <a:ext cx="8153399" cy="15286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u="sng" spc="-595" dirty="0">
                <a:latin typeface="Times New Roman"/>
                <a:cs typeface="Times New Roman"/>
              </a:rPr>
              <a:t> </a:t>
            </a:r>
            <a:endParaRPr lang="ru-RU" sz="2400" u="sng" spc="-595" dirty="0" smtClean="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i="1" spc="-275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Candara"/>
              </a:rPr>
              <a:t>ГРАЖДАНИН 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0" spc="-105" dirty="0" smtClean="0">
                <a:latin typeface="Comic Sans MS" pitchFamily="66" charset="0"/>
                <a:cs typeface="Candara"/>
              </a:rPr>
              <a:t>как</a:t>
            </a:r>
            <a:r>
              <a:rPr lang="ru-RU" sz="2400" b="0" spc="-295" dirty="0" smtClean="0">
                <a:latin typeface="Comic Sans MS" pitchFamily="66" charset="0"/>
                <a:cs typeface="Candara"/>
              </a:rPr>
              <a:t> </a:t>
            </a:r>
            <a:r>
              <a:rPr lang="ru-RU" sz="2400" b="0" spc="-145" dirty="0" smtClean="0">
                <a:latin typeface="Comic Sans MS" pitchFamily="66" charset="0"/>
                <a:cs typeface="Candara"/>
              </a:rPr>
              <a:t>налогоплательщик,</a:t>
            </a:r>
            <a:r>
              <a:rPr lang="ru-RU" sz="2400" b="0" spc="-285" dirty="0" smtClean="0">
                <a:latin typeface="Comic Sans MS" pitchFamily="66" charset="0"/>
                <a:cs typeface="Candara"/>
              </a:rPr>
              <a:t> </a:t>
            </a:r>
            <a:r>
              <a:rPr lang="ru-RU" sz="2400" b="0" i="1" spc="-140" dirty="0" smtClean="0">
                <a:latin typeface="Comic Sans MS" pitchFamily="66" charset="0"/>
                <a:cs typeface="Candara"/>
              </a:rPr>
              <a:t>помогает </a:t>
            </a:r>
            <a:r>
              <a:rPr lang="ru-RU" sz="2400" b="0" i="1" spc="-145" dirty="0" smtClean="0">
                <a:latin typeface="Comic Sans MS" pitchFamily="66" charset="0"/>
                <a:cs typeface="Candara"/>
              </a:rPr>
              <a:t>формировать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i="1" spc="-140" dirty="0" err="1" smtClean="0">
                <a:latin typeface="Comic Sans MS" pitchFamily="66" charset="0"/>
                <a:cs typeface="Candara"/>
              </a:rPr>
              <a:t>доходную</a:t>
            </a:r>
            <a:r>
              <a:rPr sz="2400" i="1" spc="-140" dirty="0" smtClean="0">
                <a:latin typeface="Comic Sans MS" pitchFamily="66" charset="0"/>
                <a:cs typeface="Candara"/>
              </a:rPr>
              <a:t> </a:t>
            </a:r>
            <a:r>
              <a:rPr sz="2400" i="1" spc="-130" dirty="0">
                <a:latin typeface="Comic Sans MS" pitchFamily="66" charset="0"/>
                <a:cs typeface="Candara"/>
              </a:rPr>
              <a:t>часть</a:t>
            </a:r>
            <a:r>
              <a:rPr sz="2400" i="1" spc="-430" dirty="0">
                <a:latin typeface="Comic Sans MS" pitchFamily="66" charset="0"/>
                <a:cs typeface="Candara"/>
              </a:rPr>
              <a:t> </a:t>
            </a:r>
            <a:r>
              <a:rPr sz="2400" i="1" spc="-140" dirty="0">
                <a:latin typeface="Comic Sans MS" pitchFamily="66" charset="0"/>
                <a:cs typeface="Candara"/>
              </a:rPr>
              <a:t>бюджета</a:t>
            </a:r>
            <a:endParaRPr sz="2400" dirty="0">
              <a:latin typeface="Comic Sans MS" pitchFamily="66" charset="0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400" y="4495800"/>
            <a:ext cx="8839200" cy="16754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ru-RU" sz="2400" i="1" u="sng" spc="-275" dirty="0" smtClean="0">
                <a:latin typeface="Candara"/>
                <a:cs typeface="Candara"/>
              </a:rPr>
              <a:t> </a:t>
            </a:r>
            <a:r>
              <a:rPr lang="ru-RU" sz="2400" b="1" i="1" spc="-275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Candara"/>
              </a:rPr>
              <a:t>ГРАЖДАНИН</a:t>
            </a:r>
            <a:r>
              <a:rPr lang="ru-RU" sz="2400" b="1" i="1" spc="-275" dirty="0" smtClean="0">
                <a:solidFill>
                  <a:srgbClr val="FF0000"/>
                </a:solidFill>
                <a:latin typeface="Comic Sans MS" pitchFamily="66" charset="0"/>
                <a:cs typeface="Candara"/>
              </a:rPr>
              <a:t> </a:t>
            </a:r>
            <a:endParaRPr lang="ru-RU" sz="2400" i="1" spc="-275" dirty="0">
              <a:latin typeface="Comic Sans MS" pitchFamily="66" charset="0"/>
              <a:cs typeface="Candara"/>
            </a:endParaRPr>
          </a:p>
          <a:p>
            <a:pPr algn="ctr"/>
            <a:r>
              <a:rPr lang="ru-RU" sz="2400" i="1" spc="-275" dirty="0" smtClean="0">
                <a:latin typeface="Comic Sans MS" pitchFamily="66" charset="0"/>
                <a:cs typeface="Candara"/>
              </a:rPr>
              <a:t>п</a:t>
            </a:r>
            <a:r>
              <a:rPr sz="2400" spc="-145" dirty="0" err="1" smtClean="0">
                <a:latin typeface="Comic Sans MS" pitchFamily="66" charset="0"/>
                <a:cs typeface="Candara"/>
              </a:rPr>
              <a:t>олучатель</a:t>
            </a:r>
            <a:r>
              <a:rPr sz="2400" spc="-254" dirty="0" smtClean="0">
                <a:latin typeface="Comic Sans MS" pitchFamily="66" charset="0"/>
                <a:cs typeface="Candara"/>
              </a:rPr>
              <a:t> </a:t>
            </a:r>
            <a:r>
              <a:rPr sz="2400" spc="-145" dirty="0">
                <a:latin typeface="Comic Sans MS" pitchFamily="66" charset="0"/>
                <a:cs typeface="Candara"/>
              </a:rPr>
              <a:t>социальных</a:t>
            </a:r>
            <a:r>
              <a:rPr sz="2400" spc="-245" dirty="0">
                <a:latin typeface="Comic Sans MS" pitchFamily="66" charset="0"/>
                <a:cs typeface="Candara"/>
              </a:rPr>
              <a:t> </a:t>
            </a:r>
            <a:r>
              <a:rPr sz="2400" spc="-140" dirty="0" err="1">
                <a:latin typeface="Comic Sans MS" pitchFamily="66" charset="0"/>
                <a:cs typeface="Candara"/>
              </a:rPr>
              <a:t>гарантий</a:t>
            </a:r>
            <a:r>
              <a:rPr sz="2400" spc="-240" dirty="0">
                <a:latin typeface="Comic Sans MS" pitchFamily="66" charset="0"/>
                <a:cs typeface="Candara"/>
              </a:rPr>
              <a:t> </a:t>
            </a:r>
            <a:r>
              <a:rPr sz="2400" i="1" spc="-120" dirty="0" smtClean="0">
                <a:latin typeface="Comic Sans MS" pitchFamily="66" charset="0"/>
                <a:cs typeface="Candara"/>
              </a:rPr>
              <a:t>–</a:t>
            </a:r>
            <a:r>
              <a:rPr lang="ru-RU" sz="2400" i="1" spc="-120" dirty="0" smtClean="0">
                <a:latin typeface="Comic Sans MS" pitchFamily="66" charset="0"/>
                <a:cs typeface="Candara"/>
              </a:rPr>
              <a:t> </a:t>
            </a:r>
            <a:r>
              <a:rPr sz="2400" i="1" spc="-120" dirty="0" err="1" smtClean="0">
                <a:latin typeface="Comic Sans MS" pitchFamily="66" charset="0"/>
                <a:cs typeface="Candara"/>
              </a:rPr>
              <a:t>образование</a:t>
            </a:r>
            <a:r>
              <a:rPr sz="2400" i="1" spc="-120" dirty="0">
                <a:latin typeface="Comic Sans MS" pitchFamily="66" charset="0"/>
                <a:cs typeface="Candara"/>
              </a:rPr>
              <a:t>,</a:t>
            </a:r>
            <a:endParaRPr sz="2400" dirty="0">
              <a:latin typeface="Comic Sans MS" pitchFamily="66" charset="0"/>
              <a:cs typeface="Candara"/>
            </a:endParaRPr>
          </a:p>
          <a:p>
            <a:pPr marL="289560" algn="ctr">
              <a:lnSpc>
                <a:spcPts val="2320"/>
              </a:lnSpc>
            </a:pPr>
            <a:r>
              <a:rPr sz="2400" spc="-600" dirty="0">
                <a:latin typeface="Comic Sans MS" pitchFamily="66" charset="0"/>
                <a:cs typeface="Times New Roman"/>
              </a:rPr>
              <a:t> </a:t>
            </a:r>
            <a:r>
              <a:rPr sz="2400" i="1" spc="-120" dirty="0">
                <a:latin typeface="Comic Sans MS" pitchFamily="66" charset="0"/>
                <a:cs typeface="Candara"/>
              </a:rPr>
              <a:t>ЖКХ,культура,</a:t>
            </a:r>
            <a:r>
              <a:rPr sz="2400" i="1" spc="-275" dirty="0">
                <a:latin typeface="Comic Sans MS" pitchFamily="66" charset="0"/>
                <a:cs typeface="Candara"/>
              </a:rPr>
              <a:t> </a:t>
            </a:r>
            <a:r>
              <a:rPr sz="2400" i="1" spc="-145" dirty="0">
                <a:latin typeface="Comic Sans MS" pitchFamily="66" charset="0"/>
                <a:cs typeface="Candara"/>
              </a:rPr>
              <a:t>физическая</a:t>
            </a:r>
            <a:r>
              <a:rPr sz="2400" i="1" spc="-270" dirty="0">
                <a:latin typeface="Comic Sans MS" pitchFamily="66" charset="0"/>
                <a:cs typeface="Candara"/>
              </a:rPr>
              <a:t> </a:t>
            </a:r>
            <a:r>
              <a:rPr sz="2400" i="1" spc="-145" dirty="0">
                <a:latin typeface="Comic Sans MS" pitchFamily="66" charset="0"/>
                <a:cs typeface="Candara"/>
              </a:rPr>
              <a:t>культура,</a:t>
            </a:r>
            <a:r>
              <a:rPr sz="2400" i="1" spc="-260" dirty="0">
                <a:latin typeface="Comic Sans MS" pitchFamily="66" charset="0"/>
                <a:cs typeface="Candara"/>
              </a:rPr>
              <a:t> </a:t>
            </a:r>
            <a:r>
              <a:rPr sz="2400" i="1" spc="-130" dirty="0" err="1">
                <a:latin typeface="Comic Sans MS" pitchFamily="66" charset="0"/>
                <a:cs typeface="Candara"/>
              </a:rPr>
              <a:t>спорт</a:t>
            </a:r>
            <a:r>
              <a:rPr sz="2400" i="1" spc="-275" dirty="0">
                <a:latin typeface="Comic Sans MS" pitchFamily="66" charset="0"/>
                <a:cs typeface="Candara"/>
              </a:rPr>
              <a:t> </a:t>
            </a:r>
            <a:r>
              <a:rPr sz="2400" i="1" spc="-85" dirty="0" smtClean="0">
                <a:latin typeface="Comic Sans MS" pitchFamily="66" charset="0"/>
                <a:cs typeface="Candara"/>
              </a:rPr>
              <a:t>и</a:t>
            </a:r>
            <a:r>
              <a:rPr lang="ru-RU" sz="2400" i="1" spc="-85" dirty="0" smtClean="0">
                <a:latin typeface="Comic Sans MS" pitchFamily="66" charset="0"/>
                <a:cs typeface="Candara"/>
              </a:rPr>
              <a:t> </a:t>
            </a:r>
            <a:r>
              <a:rPr sz="2400" i="1" spc="-85" dirty="0" err="1" smtClean="0">
                <a:latin typeface="Comic Sans MS" pitchFamily="66" charset="0"/>
                <a:cs typeface="Candara"/>
              </a:rPr>
              <a:t>другие</a:t>
            </a:r>
            <a:r>
              <a:rPr sz="2400" i="1" spc="-275" dirty="0" smtClean="0">
                <a:latin typeface="Comic Sans MS" pitchFamily="66" charset="0"/>
                <a:cs typeface="Candara"/>
              </a:rPr>
              <a:t> </a:t>
            </a:r>
            <a:r>
              <a:rPr sz="2400" i="1" spc="-145" dirty="0" err="1" smtClean="0">
                <a:latin typeface="Comic Sans MS" pitchFamily="66" charset="0"/>
                <a:cs typeface="Candara"/>
              </a:rPr>
              <a:t>направления</a:t>
            </a:r>
            <a:r>
              <a:rPr lang="ru-RU" sz="2400" i="1" spc="-145" dirty="0" smtClean="0">
                <a:latin typeface="Comic Sans MS" pitchFamily="66" charset="0"/>
                <a:cs typeface="Candara"/>
              </a:rPr>
              <a:t> </a:t>
            </a:r>
            <a:r>
              <a:rPr sz="2400" spc="-600" dirty="0" smtClean="0">
                <a:latin typeface="Comic Sans MS" pitchFamily="66" charset="0"/>
                <a:cs typeface="Times New Roman"/>
              </a:rPr>
              <a:t> </a:t>
            </a:r>
            <a:r>
              <a:rPr sz="2400" i="1" spc="-145" dirty="0">
                <a:latin typeface="Comic Sans MS" pitchFamily="66" charset="0"/>
                <a:cs typeface="Candara"/>
              </a:rPr>
              <a:t>социальных</a:t>
            </a:r>
            <a:r>
              <a:rPr sz="2400" i="1" spc="-245" dirty="0">
                <a:latin typeface="Comic Sans MS" pitchFamily="66" charset="0"/>
                <a:cs typeface="Candara"/>
              </a:rPr>
              <a:t> </a:t>
            </a:r>
            <a:r>
              <a:rPr sz="2400" i="1" spc="-140" dirty="0">
                <a:latin typeface="Comic Sans MS" pitchFamily="66" charset="0"/>
                <a:cs typeface="Candara"/>
              </a:rPr>
              <a:t>гарантий</a:t>
            </a:r>
            <a:r>
              <a:rPr sz="2400" i="1" spc="-275" dirty="0">
                <a:latin typeface="Comic Sans MS" pitchFamily="66" charset="0"/>
                <a:cs typeface="Candara"/>
              </a:rPr>
              <a:t> </a:t>
            </a:r>
            <a:r>
              <a:rPr sz="2400" i="1" spc="-145" dirty="0" err="1">
                <a:latin typeface="Comic Sans MS" pitchFamily="66" charset="0"/>
                <a:cs typeface="Candara"/>
              </a:rPr>
              <a:t>населению</a:t>
            </a:r>
            <a:r>
              <a:rPr sz="2400" i="1" spc="-254" dirty="0">
                <a:latin typeface="Comic Sans MS" pitchFamily="66" charset="0"/>
                <a:cs typeface="Candara"/>
              </a:rPr>
              <a:t> </a:t>
            </a:r>
            <a:r>
              <a:rPr lang="ru-RU" sz="2400" i="1" spc="-254" dirty="0" smtClean="0">
                <a:latin typeface="Comic Sans MS" pitchFamily="66" charset="0"/>
                <a:cs typeface="Candara"/>
              </a:rPr>
              <a:t> </a:t>
            </a:r>
          </a:p>
          <a:p>
            <a:pPr marL="287020" algn="ctr">
              <a:lnSpc>
                <a:spcPts val="2590"/>
              </a:lnSpc>
            </a:pPr>
            <a:r>
              <a:rPr sz="3200" i="1" spc="-145" dirty="0" err="1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Candara"/>
              </a:rPr>
              <a:t>расходная</a:t>
            </a:r>
            <a:r>
              <a:rPr sz="3200" i="1" spc="-235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Candara"/>
              </a:rPr>
              <a:t> </a:t>
            </a:r>
            <a:r>
              <a:rPr sz="3200" i="1" spc="-130" dirty="0" err="1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Candara"/>
              </a:rPr>
              <a:t>часть</a:t>
            </a:r>
            <a:r>
              <a:rPr sz="3200" i="1" spc="-28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Candara"/>
              </a:rPr>
              <a:t> </a:t>
            </a:r>
            <a:r>
              <a:rPr sz="3200" i="1" spc="-140" dirty="0" err="1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Comic Sans MS" pitchFamily="66" charset="0"/>
                <a:cs typeface="Candara"/>
              </a:rPr>
              <a:t>бюджета</a:t>
            </a:r>
            <a:endParaRPr sz="2400" dirty="0">
              <a:ln>
                <a:solidFill>
                  <a:srgbClr val="FFC000"/>
                </a:solidFill>
              </a:ln>
              <a:latin typeface="Comic Sans MS" pitchFamily="66" charset="0"/>
              <a:cs typeface="Candar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00800" y="2697572"/>
            <a:ext cx="2590800" cy="17982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64546" y="2676098"/>
            <a:ext cx="2400299" cy="1819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600" y="2704500"/>
            <a:ext cx="2667000" cy="1791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62000" y="116836"/>
            <a:ext cx="7805392" cy="4725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41275" rIns="0" bIns="0" rtlCol="0">
            <a:spAutoFit/>
          </a:bodyPr>
          <a:lstStyle/>
          <a:p>
            <a:pPr marL="245110" indent="0" algn="ctr">
              <a:lnSpc>
                <a:spcPct val="100000"/>
              </a:lnSpc>
              <a:spcBef>
                <a:spcPts val="325"/>
              </a:spcBef>
              <a:buNone/>
            </a:pPr>
            <a:r>
              <a:rPr sz="2800" b="0" i="1" spc="-5" dirty="0">
                <a:latin typeface="Arial"/>
                <a:cs typeface="Arial"/>
              </a:rPr>
              <a:t>Участие граждан в </a:t>
            </a:r>
            <a:r>
              <a:rPr sz="2800" b="0" i="1" spc="-10" dirty="0" err="1" smtClean="0">
                <a:latin typeface="Arial"/>
                <a:cs typeface="Arial"/>
              </a:rPr>
              <a:t>бюджетном</a:t>
            </a:r>
            <a:r>
              <a:rPr sz="2800" b="0" i="1" spc="25" dirty="0" smtClean="0">
                <a:latin typeface="Arial"/>
                <a:cs typeface="Arial"/>
              </a:rPr>
              <a:t> </a:t>
            </a:r>
            <a:r>
              <a:rPr sz="2800" b="0" i="1" spc="-10" dirty="0" err="1" smtClean="0">
                <a:latin typeface="Arial"/>
                <a:cs typeface="Arial"/>
              </a:rPr>
              <a:t>процессе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7891</TotalTime>
  <Words>3048</Words>
  <Application>Microsoft Office PowerPoint</Application>
  <PresentationFormat>Экран (4:3)</PresentationFormat>
  <Paragraphs>538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50" baseType="lpstr">
      <vt:lpstr>SimSun</vt:lpstr>
      <vt:lpstr>Arial</vt:lpstr>
      <vt:lpstr>Arial Narrow</vt:lpstr>
      <vt:lpstr>Bookman Old Style</vt:lpstr>
      <vt:lpstr>Calibri</vt:lpstr>
      <vt:lpstr>Candara</vt:lpstr>
      <vt:lpstr>Century</vt:lpstr>
      <vt:lpstr>Century Schoolbook</vt:lpstr>
      <vt:lpstr>Comic Sans MS</vt:lpstr>
      <vt:lpstr>Georgia</vt:lpstr>
      <vt:lpstr>Mistral</vt:lpstr>
      <vt:lpstr>Palatino Linotype</vt:lpstr>
      <vt:lpstr>Times New Roman</vt:lpstr>
      <vt:lpstr>Verdana</vt:lpstr>
      <vt:lpstr>Wingdings</vt:lpstr>
      <vt:lpstr>Wingdings 2</vt:lpstr>
      <vt:lpstr>Воздушный поток</vt:lpstr>
      <vt:lpstr>БЮДЖЕТ ДЛЯ ГРАЖДАН</vt:lpstr>
      <vt:lpstr>Презентация PowerPoint</vt:lpstr>
      <vt:lpstr>Зуйское сельское поселение Белогорского района  Республики Крым</vt:lpstr>
      <vt:lpstr>Основные понятия</vt:lpstr>
      <vt:lpstr>Презентация PowerPoint</vt:lpstr>
      <vt:lpstr>ДОХОДЫ – РАСХОДЫ = ДЕФИЦИТ (ПРОФИЦИТ)</vt:lpstr>
      <vt:lpstr>Презентация PowerPoint</vt:lpstr>
      <vt:lpstr>    «Бюджет   для </vt:lpstr>
      <vt:lpstr>Участие граждан в бюджетном процессе</vt:lpstr>
      <vt:lpstr>П Л А Н И Р О В А Н И Е И   И С П О Л НЕ Н И Е  Б Ю Д Ж Е Т А</vt:lpstr>
      <vt:lpstr>Взаимодействие участников бюджетного процесса в подготовке  проекта бюджета сельского поселения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Безвозмездные поступления – это средства одного бюджета бюджетной  системы РФ, перечисляемые другому бюджету бюджетной системы РФ</vt:lpstr>
      <vt:lpstr>Презентация PowerPoint</vt:lpstr>
      <vt:lpstr>Налоговые доходы 2025 год – 18 416,4 2026 год – 19 572,7 2027 год – 20 844,6</vt:lpstr>
      <vt:lpstr> Расходы  бюджета Зуйского сельского поселения по разделам и подразделам бюджетной классификации </vt:lpstr>
      <vt:lpstr>Презентация PowerPoint</vt:lpstr>
      <vt:lpstr>           Муниципальная программа – это документ </vt:lpstr>
      <vt:lpstr>Презентация PowerPoint</vt:lpstr>
      <vt:lpstr>Расходная часть бюджета Зуйского сельского  поселения формируется в программной структуре на  основании утвержденных муниципальных программ и  непрограммных направлений деятельности.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 по разделу «Национальная экономика»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289</cp:revision>
  <cp:lastPrinted>2023-11-15T08:14:06Z</cp:lastPrinted>
  <dcterms:created xsi:type="dcterms:W3CDTF">2017-11-13T07:14:55Z</dcterms:created>
  <dcterms:modified xsi:type="dcterms:W3CDTF">2025-11-17T06:57:19Z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2017-02-07T00:00:00Z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2017-11-13T00:00:00Z</vt:filetime>
  </property>
</Properties>
</file>