
<file path=[Content_Types].xml><?xml version="1.0" encoding="utf-8"?>
<Types xmlns="http://schemas.openxmlformats.org/package/2006/content-types">
  <Default Extension="jpeg" ContentType="image/jpeg"/>
  <Default Extension="web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55" autoAdjust="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89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94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3909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1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4634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40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740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15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95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86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0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01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21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36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EAFD3-6EA6-41E7-BBCD-6EAA576F9587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C862B7-4C49-446F-A54A-67C50EBF4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62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webp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web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>
              <a:lumMod val="40000"/>
              <a:lumOff val="60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V="1">
            <a:off x="1730095" y="133166"/>
            <a:ext cx="7808791" cy="5539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3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ИНИЦИАТИВНОЕ БЮДЖЕТИРОВАНИЕ</a:t>
            </a:r>
            <a:endParaRPr lang="ru-RU" sz="30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77517" y="789266"/>
            <a:ext cx="2986658" cy="138715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Инициативное бюджетирование- </a:t>
            </a:r>
            <a:r>
              <a:rPr lang="ru-RU" sz="9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форма участия жителей муниципальных образований Республики Крым в решении вопросов местного значения посредством выдвижения, участия в отборе, реализации и контроле за реализацией инициативных проектов</a:t>
            </a:r>
            <a:endParaRPr lang="ru-RU" sz="9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02260" y="3356417"/>
            <a:ext cx="3423881" cy="18237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 участников реализации проекта в его финансирование:</a:t>
            </a:r>
          </a:p>
          <a:p>
            <a:pPr marL="171450" indent="-171450" algn="ctr">
              <a:buFontTx/>
              <a:buChar char="-"/>
            </a:pP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софинансирования проекта из бюджета городского (сельского) поселения, муниципального района Республики Крым (минимальный уровень - 5% от размера запрашиваемой субсидии);</a:t>
            </a:r>
          </a:p>
          <a:p>
            <a:pPr marL="171450" indent="-171450" algn="ctr">
              <a:buFontTx/>
              <a:buChar char="-"/>
            </a:pP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софинансирования проекта со стороны жителей населенного пункта, входящего в состав муниципального образования Республики Крым, участвующего в конкурсном отборе проектов инициативного бюджетирования на уровне Республики Крым (далее - жители населенного пункта) (минимальный уровень - 3% от размера запрашиваемой субсидии)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845" y="2180655"/>
            <a:ext cx="2942441" cy="1112765"/>
          </a:xfrm>
          <a:prstGeom prst="rect">
            <a:avLst/>
          </a:prstGeom>
        </p:spPr>
      </p:pic>
      <p:sp>
        <p:nvSpPr>
          <p:cNvPr id="10" name="Выноска-облако 9"/>
          <p:cNvSpPr/>
          <p:nvPr/>
        </p:nvSpPr>
        <p:spPr>
          <a:xfrm>
            <a:off x="9765928" y="74142"/>
            <a:ext cx="2035824" cy="1156453"/>
          </a:xfrm>
          <a:prstGeom prst="cloudCallout">
            <a:avLst>
              <a:gd name="adj1" fmla="val 41810"/>
              <a:gd name="adj2" fmla="val 6625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действий: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771075" y="1408414"/>
            <a:ext cx="2183326" cy="62524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1. </a:t>
            </a:r>
            <a:r>
              <a:rPr lang="ru-RU" sz="9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Пригласи родных, друзей, соседей и коллег для обсуждения своих идей</a:t>
            </a:r>
            <a:endParaRPr lang="ru-RU" sz="9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0858328" y="2033657"/>
            <a:ext cx="0" cy="248847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9872983" y="2280201"/>
            <a:ext cx="2183326" cy="62524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2. </a:t>
            </a:r>
            <a:r>
              <a:rPr lang="ru-RU" sz="9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проекта к конкурсному отбору</a:t>
            </a:r>
            <a:endParaRPr lang="ru-RU" sz="9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0088659" y="2796479"/>
            <a:ext cx="0" cy="29922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9532327" y="4137991"/>
            <a:ext cx="2652002" cy="61823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ПРИЗНАЛИ ПОБЕДИТЕЛЕМ</a:t>
            </a:r>
            <a:endParaRPr lang="ru-RU" sz="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9411032" y="4987877"/>
            <a:ext cx="2094063" cy="61051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ru-RU" sz="9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4. </a:t>
            </a:r>
            <a:r>
              <a:rPr lang="ru-RU" sz="9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Вносим долю софинансирования и участвуем в реализации проекта</a:t>
            </a:r>
            <a:endParaRPr lang="ru-RU" sz="9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9483962" y="3099596"/>
            <a:ext cx="2288875" cy="74452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3. </a:t>
            </a:r>
            <a:r>
              <a:rPr lang="ru-RU" sz="9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проекта в республиканскую комиссию инициативного бюджетирования </a:t>
            </a:r>
            <a:endParaRPr lang="ru-RU" sz="9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0762047" y="3861905"/>
            <a:ext cx="338289" cy="26422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10312356" y="4763064"/>
            <a:ext cx="291413" cy="188367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3" idx="5"/>
          </p:cNvCxnSpPr>
          <p:nvPr/>
        </p:nvCxnSpPr>
        <p:spPr>
          <a:xfrm>
            <a:off x="11198427" y="5508984"/>
            <a:ext cx="181009" cy="219719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одзаголовок 22"/>
          <p:cNvSpPr txBox="1">
            <a:spLocks/>
          </p:cNvSpPr>
          <p:nvPr/>
        </p:nvSpPr>
        <p:spPr>
          <a:xfrm>
            <a:off x="10001902" y="5683980"/>
            <a:ext cx="2023355" cy="66175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9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5. </a:t>
            </a:r>
            <a:r>
              <a:rPr lang="ru-RU" sz="9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 контролируем качество выполняемых работ</a:t>
            </a:r>
            <a:endParaRPr lang="ru-RU" sz="9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2102159" y="5265033"/>
            <a:ext cx="5612041" cy="610432"/>
          </a:xfrm>
          <a:prstGeom prst="flowChartPunchedTap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конкурсному отбору допускаются проекты, направленные на решение вопросов местного значения и содержащие мероприятия по развитию следующих объектов общественной инфраструктуры: </a:t>
            </a:r>
            <a:endParaRPr lang="ru-RU" sz="9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3359529" y="5890831"/>
            <a:ext cx="109498" cy="22049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124481" y="5785280"/>
            <a:ext cx="276892" cy="30839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2767855" y="6120069"/>
            <a:ext cx="1833798" cy="66734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благоустройства (включая освещение улиц)</a:t>
            </a:r>
            <a:endParaRPr lang="ru-RU" sz="9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641009" y="6143359"/>
            <a:ext cx="1936507" cy="57177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физической культуры и массового спорта</a:t>
            </a:r>
            <a:endParaRPr lang="ru-RU" sz="9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706" y="5243201"/>
            <a:ext cx="1323965" cy="750549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7870" y="6043609"/>
            <a:ext cx="1265728" cy="78925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610" y="5979656"/>
            <a:ext cx="1308338" cy="870863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0" y="4274518"/>
            <a:ext cx="1891649" cy="1064053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7" y="5448061"/>
            <a:ext cx="1378963" cy="1034222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853" y="5891457"/>
            <a:ext cx="1211405" cy="908554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>
            <a:off x="1427183" y="841867"/>
            <a:ext cx="2003766" cy="11301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граждане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341409" y="2049672"/>
            <a:ext cx="479034" cy="17688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Зуйского сельского поселения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10800000">
            <a:off x="4034611" y="1808911"/>
            <a:ext cx="616056" cy="19114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Республиканская конкурсная комиссия бюджетирования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955" y="759509"/>
            <a:ext cx="1816940" cy="1022028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7" y="2934111"/>
            <a:ext cx="1174020" cy="117402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505" y="2071565"/>
            <a:ext cx="1889973" cy="1176066"/>
          </a:xfrm>
          <a:prstGeom prst="rect">
            <a:avLst/>
          </a:prstGeom>
        </p:spPr>
      </p:pic>
      <p:sp>
        <p:nvSpPr>
          <p:cNvPr id="47" name="Прямоугольник 46"/>
          <p:cNvSpPr/>
          <p:nvPr/>
        </p:nvSpPr>
        <p:spPr>
          <a:xfrm>
            <a:off x="1328559" y="3892062"/>
            <a:ext cx="3408355" cy="299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Благополучная и комфортная жизнь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737" y="4264782"/>
            <a:ext cx="1589997" cy="1085852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476" y="4224194"/>
            <a:ext cx="1489626" cy="1028449"/>
          </a:xfrm>
          <a:prstGeom prst="rect">
            <a:avLst/>
          </a:prstGeom>
        </p:spPr>
      </p:pic>
      <p:sp>
        <p:nvSpPr>
          <p:cNvPr id="50" name="Стрелка вниз 49"/>
          <p:cNvSpPr/>
          <p:nvPr/>
        </p:nvSpPr>
        <p:spPr>
          <a:xfrm rot="2038147">
            <a:off x="3583265" y="1799239"/>
            <a:ext cx="267504" cy="723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лево 51"/>
          <p:cNvSpPr/>
          <p:nvPr/>
        </p:nvSpPr>
        <p:spPr>
          <a:xfrm rot="1156047">
            <a:off x="3631709" y="3115377"/>
            <a:ext cx="370812" cy="2119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лево 52"/>
          <p:cNvSpPr/>
          <p:nvPr/>
        </p:nvSpPr>
        <p:spPr>
          <a:xfrm rot="10800000">
            <a:off x="1875284" y="3009410"/>
            <a:ext cx="321670" cy="211934"/>
          </a:xfrm>
          <a:prstGeom prst="leftArrow">
            <a:avLst>
              <a:gd name="adj1" fmla="val 3371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лево 53"/>
          <p:cNvSpPr/>
          <p:nvPr/>
        </p:nvSpPr>
        <p:spPr>
          <a:xfrm rot="5400000">
            <a:off x="3034816" y="3522561"/>
            <a:ext cx="417779" cy="2553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973456" y="1977604"/>
            <a:ext cx="1921415" cy="169459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Инициативное бюджетирование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9872983" y="6521570"/>
            <a:ext cx="2099878" cy="3112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Пгт. Зуя, 2021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Овал 57"/>
          <p:cNvSpPr/>
          <p:nvPr/>
        </p:nvSpPr>
        <p:spPr>
          <a:xfrm rot="19977126">
            <a:off x="-40372" y="140952"/>
            <a:ext cx="1708632" cy="101863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Зуйского сельского поселения Белогорского района Республики Крым информирует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291" y="3368048"/>
            <a:ext cx="1039230" cy="585481"/>
          </a:xfrm>
          <a:prstGeom prst="rect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26" y="1669057"/>
            <a:ext cx="1167871" cy="1167871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491" y="892781"/>
            <a:ext cx="1068706" cy="106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081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234</Words>
  <Application>Microsoft Office PowerPoint</Application>
  <PresentationFormat>Широкоэкранный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Trebuchet MS</vt:lpstr>
      <vt:lpstr>Wingdings 3</vt:lpstr>
      <vt:lpstr>Грань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14</cp:revision>
  <cp:lastPrinted>2021-04-05T06:20:28Z</cp:lastPrinted>
  <dcterms:created xsi:type="dcterms:W3CDTF">2021-04-02T12:26:00Z</dcterms:created>
  <dcterms:modified xsi:type="dcterms:W3CDTF">2021-04-05T10:56:36Z</dcterms:modified>
</cp:coreProperties>
</file>